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333" r:id="rId6"/>
    <p:sldId id="343" r:id="rId7"/>
    <p:sldId id="344" r:id="rId8"/>
    <p:sldId id="34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n Vleugels" initials="LV" lastIdx="1" clrIdx="0">
    <p:extLst>
      <p:ext uri="{19B8F6BF-5375-455C-9EA6-DF929625EA0E}">
        <p15:presenceInfo xmlns:p15="http://schemas.microsoft.com/office/powerpoint/2012/main" userId="S::lynn.vleugels@nhlstenden.com::2d3431dd-0a2b-4cc7-b2a3-6486e96dbb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9329B"/>
    <a:srgbClr val="F2F2F2"/>
    <a:srgbClr val="185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F781E-7C8A-4091-A219-6F6397F22318}" v="53" dt="2023-02-01T14:32:27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23" autoAdjust="0"/>
  </p:normalViewPr>
  <p:slideViewPr>
    <p:cSldViewPr snapToGrid="0" showGuides="1">
      <p:cViewPr varScale="1">
        <p:scale>
          <a:sx n="75" d="100"/>
          <a:sy n="75" d="100"/>
        </p:scale>
        <p:origin x="10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61EED-46C0-426F-B4ED-728B0595AE82}" type="datetimeFigureOut">
              <a:rPr lang="nl-NL" smtClean="0"/>
              <a:t>1-2-2023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CDDD0-82AC-4EBC-B2EA-2F610F2BD1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66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44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0000" y="500320"/>
            <a:ext cx="6384117" cy="354916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5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4" name="Tijdelijke aanduiding voor tekst 14">
            <a:extLst>
              <a:ext uri="{FF2B5EF4-FFF2-40B4-BE49-F238E27FC236}">
                <a16:creationId xmlns:a16="http://schemas.microsoft.com/office/drawing/2014/main" id="{2899096D-866D-4EDC-B169-09E118F666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" y="4320000"/>
            <a:ext cx="2124000" cy="201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827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AFBDE63-FE31-41EA-935E-FD6DED43FE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5752"/>
            <a:ext cx="12192000" cy="1219200"/>
          </a:xfrm>
          <a:prstGeom prst="rect">
            <a:avLst/>
          </a:prstGeom>
        </p:spPr>
      </p:pic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0C3BF0E1-F574-4D32-BDE6-1C1F6B81198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1" cy="6018492"/>
          </a:xfrm>
          <a:custGeom>
            <a:avLst/>
            <a:gdLst>
              <a:gd name="connsiteX0" fmla="*/ 0 w 12192001"/>
              <a:gd name="connsiteY0" fmla="*/ 0 h 6010507"/>
              <a:gd name="connsiteX1" fmla="*/ 12192001 w 12192001"/>
              <a:gd name="connsiteY1" fmla="*/ 0 h 6010507"/>
              <a:gd name="connsiteX2" fmla="*/ 12192001 w 12192001"/>
              <a:gd name="connsiteY2" fmla="*/ 6010507 h 6010507"/>
              <a:gd name="connsiteX3" fmla="*/ 12113041 w 12192001"/>
              <a:gd name="connsiteY3" fmla="*/ 6010507 h 6010507"/>
              <a:gd name="connsiteX4" fmla="*/ 12068155 w 12192001"/>
              <a:gd name="connsiteY4" fmla="*/ 5980392 h 6010507"/>
              <a:gd name="connsiteX5" fmla="*/ 6096003 w 12192001"/>
              <a:gd name="connsiteY5" fmla="*/ 5397189 h 6010507"/>
              <a:gd name="connsiteX6" fmla="*/ 123851 w 12192001"/>
              <a:gd name="connsiteY6" fmla="*/ 5980392 h 6010507"/>
              <a:gd name="connsiteX7" fmla="*/ 78965 w 12192001"/>
              <a:gd name="connsiteY7" fmla="*/ 6010507 h 6010507"/>
              <a:gd name="connsiteX8" fmla="*/ 0 w 12192001"/>
              <a:gd name="connsiteY8" fmla="*/ 6010507 h 6010507"/>
              <a:gd name="connsiteX0" fmla="*/ 0 w 12192001"/>
              <a:gd name="connsiteY0" fmla="*/ 0 h 6016857"/>
              <a:gd name="connsiteX1" fmla="*/ 12192001 w 12192001"/>
              <a:gd name="connsiteY1" fmla="*/ 0 h 6016857"/>
              <a:gd name="connsiteX2" fmla="*/ 12192001 w 12192001"/>
              <a:gd name="connsiteY2" fmla="*/ 6010507 h 6016857"/>
              <a:gd name="connsiteX3" fmla="*/ 12113041 w 12192001"/>
              <a:gd name="connsiteY3" fmla="*/ 6010507 h 6016857"/>
              <a:gd name="connsiteX4" fmla="*/ 12068155 w 12192001"/>
              <a:gd name="connsiteY4" fmla="*/ 5980392 h 6016857"/>
              <a:gd name="connsiteX5" fmla="*/ 6096003 w 12192001"/>
              <a:gd name="connsiteY5" fmla="*/ 5397189 h 6016857"/>
              <a:gd name="connsiteX6" fmla="*/ 123851 w 12192001"/>
              <a:gd name="connsiteY6" fmla="*/ 5980392 h 6016857"/>
              <a:gd name="connsiteX7" fmla="*/ 5940 w 12192001"/>
              <a:gd name="connsiteY7" fmla="*/ 6016857 h 6016857"/>
              <a:gd name="connsiteX8" fmla="*/ 0 w 12192001"/>
              <a:gd name="connsiteY8" fmla="*/ 6010507 h 6016857"/>
              <a:gd name="connsiteX9" fmla="*/ 0 w 12192001"/>
              <a:gd name="connsiteY9" fmla="*/ 0 h 6016857"/>
              <a:gd name="connsiteX0" fmla="*/ 0 w 12192001"/>
              <a:gd name="connsiteY0" fmla="*/ 0 h 6018492"/>
              <a:gd name="connsiteX1" fmla="*/ 12192001 w 12192001"/>
              <a:gd name="connsiteY1" fmla="*/ 0 h 6018492"/>
              <a:gd name="connsiteX2" fmla="*/ 12192001 w 12192001"/>
              <a:gd name="connsiteY2" fmla="*/ 6010507 h 6018492"/>
              <a:gd name="connsiteX3" fmla="*/ 12113041 w 12192001"/>
              <a:gd name="connsiteY3" fmla="*/ 6010507 h 6018492"/>
              <a:gd name="connsiteX4" fmla="*/ 12068155 w 12192001"/>
              <a:gd name="connsiteY4" fmla="*/ 5980392 h 6018492"/>
              <a:gd name="connsiteX5" fmla="*/ 6096003 w 12192001"/>
              <a:gd name="connsiteY5" fmla="*/ 5397189 h 6018492"/>
              <a:gd name="connsiteX6" fmla="*/ 6376 w 12192001"/>
              <a:gd name="connsiteY6" fmla="*/ 6018492 h 6018492"/>
              <a:gd name="connsiteX7" fmla="*/ 5940 w 12192001"/>
              <a:gd name="connsiteY7" fmla="*/ 6016857 h 6018492"/>
              <a:gd name="connsiteX8" fmla="*/ 0 w 12192001"/>
              <a:gd name="connsiteY8" fmla="*/ 6010507 h 6018492"/>
              <a:gd name="connsiteX9" fmla="*/ 0 w 12192001"/>
              <a:gd name="connsiteY9" fmla="*/ 0 h 6018492"/>
              <a:gd name="connsiteX0" fmla="*/ 0 w 12192001"/>
              <a:gd name="connsiteY0" fmla="*/ 0 h 6018492"/>
              <a:gd name="connsiteX1" fmla="*/ 12192001 w 12192001"/>
              <a:gd name="connsiteY1" fmla="*/ 0 h 6018492"/>
              <a:gd name="connsiteX2" fmla="*/ 12192001 w 12192001"/>
              <a:gd name="connsiteY2" fmla="*/ 6010507 h 6018492"/>
              <a:gd name="connsiteX3" fmla="*/ 12113041 w 12192001"/>
              <a:gd name="connsiteY3" fmla="*/ 6010507 h 6018492"/>
              <a:gd name="connsiteX4" fmla="*/ 12068155 w 12192001"/>
              <a:gd name="connsiteY4" fmla="*/ 5980392 h 6018492"/>
              <a:gd name="connsiteX5" fmla="*/ 6096003 w 12192001"/>
              <a:gd name="connsiteY5" fmla="*/ 5397189 h 6018492"/>
              <a:gd name="connsiteX6" fmla="*/ 6376 w 12192001"/>
              <a:gd name="connsiteY6" fmla="*/ 6018492 h 6018492"/>
              <a:gd name="connsiteX7" fmla="*/ 5940 w 12192001"/>
              <a:gd name="connsiteY7" fmla="*/ 6016857 h 6018492"/>
              <a:gd name="connsiteX8" fmla="*/ 0 w 12192001"/>
              <a:gd name="connsiteY8" fmla="*/ 6010507 h 6018492"/>
              <a:gd name="connsiteX9" fmla="*/ 0 w 12192001"/>
              <a:gd name="connsiteY9" fmla="*/ 0 h 6018492"/>
              <a:gd name="connsiteX0" fmla="*/ 0 w 12192001"/>
              <a:gd name="connsiteY0" fmla="*/ 0 h 6018492"/>
              <a:gd name="connsiteX1" fmla="*/ 12192001 w 12192001"/>
              <a:gd name="connsiteY1" fmla="*/ 0 h 6018492"/>
              <a:gd name="connsiteX2" fmla="*/ 12192001 w 12192001"/>
              <a:gd name="connsiteY2" fmla="*/ 6010507 h 6018492"/>
              <a:gd name="connsiteX3" fmla="*/ 12189241 w 12192001"/>
              <a:gd name="connsiteY3" fmla="*/ 6013682 h 6018492"/>
              <a:gd name="connsiteX4" fmla="*/ 12068155 w 12192001"/>
              <a:gd name="connsiteY4" fmla="*/ 5980392 h 6018492"/>
              <a:gd name="connsiteX5" fmla="*/ 6096003 w 12192001"/>
              <a:gd name="connsiteY5" fmla="*/ 5397189 h 6018492"/>
              <a:gd name="connsiteX6" fmla="*/ 6376 w 12192001"/>
              <a:gd name="connsiteY6" fmla="*/ 6018492 h 6018492"/>
              <a:gd name="connsiteX7" fmla="*/ 5940 w 12192001"/>
              <a:gd name="connsiteY7" fmla="*/ 6016857 h 6018492"/>
              <a:gd name="connsiteX8" fmla="*/ 0 w 12192001"/>
              <a:gd name="connsiteY8" fmla="*/ 6010507 h 6018492"/>
              <a:gd name="connsiteX9" fmla="*/ 0 w 12192001"/>
              <a:gd name="connsiteY9" fmla="*/ 0 h 6018492"/>
              <a:gd name="connsiteX0" fmla="*/ 0 w 12192001"/>
              <a:gd name="connsiteY0" fmla="*/ 0 h 6018492"/>
              <a:gd name="connsiteX1" fmla="*/ 12192001 w 12192001"/>
              <a:gd name="connsiteY1" fmla="*/ 0 h 6018492"/>
              <a:gd name="connsiteX2" fmla="*/ 12192001 w 12192001"/>
              <a:gd name="connsiteY2" fmla="*/ 6010507 h 6018492"/>
              <a:gd name="connsiteX3" fmla="*/ 12189241 w 12192001"/>
              <a:gd name="connsiteY3" fmla="*/ 6013682 h 6018492"/>
              <a:gd name="connsiteX4" fmla="*/ 12182455 w 12192001"/>
              <a:gd name="connsiteY4" fmla="*/ 6008967 h 6018492"/>
              <a:gd name="connsiteX5" fmla="*/ 6096003 w 12192001"/>
              <a:gd name="connsiteY5" fmla="*/ 5397189 h 6018492"/>
              <a:gd name="connsiteX6" fmla="*/ 6376 w 12192001"/>
              <a:gd name="connsiteY6" fmla="*/ 6018492 h 6018492"/>
              <a:gd name="connsiteX7" fmla="*/ 5940 w 12192001"/>
              <a:gd name="connsiteY7" fmla="*/ 6016857 h 6018492"/>
              <a:gd name="connsiteX8" fmla="*/ 0 w 12192001"/>
              <a:gd name="connsiteY8" fmla="*/ 6010507 h 6018492"/>
              <a:gd name="connsiteX9" fmla="*/ 0 w 12192001"/>
              <a:gd name="connsiteY9" fmla="*/ 0 h 6018492"/>
              <a:gd name="connsiteX0" fmla="*/ 0 w 12192001"/>
              <a:gd name="connsiteY0" fmla="*/ 0 h 6018492"/>
              <a:gd name="connsiteX1" fmla="*/ 12192001 w 12192001"/>
              <a:gd name="connsiteY1" fmla="*/ 0 h 6018492"/>
              <a:gd name="connsiteX2" fmla="*/ 12192001 w 12192001"/>
              <a:gd name="connsiteY2" fmla="*/ 6010507 h 6018492"/>
              <a:gd name="connsiteX3" fmla="*/ 12189241 w 12192001"/>
              <a:gd name="connsiteY3" fmla="*/ 6013682 h 6018492"/>
              <a:gd name="connsiteX4" fmla="*/ 12182455 w 12192001"/>
              <a:gd name="connsiteY4" fmla="*/ 6008967 h 6018492"/>
              <a:gd name="connsiteX5" fmla="*/ 6096003 w 12192001"/>
              <a:gd name="connsiteY5" fmla="*/ 5397189 h 6018492"/>
              <a:gd name="connsiteX6" fmla="*/ 6376 w 12192001"/>
              <a:gd name="connsiteY6" fmla="*/ 6018492 h 6018492"/>
              <a:gd name="connsiteX7" fmla="*/ 5940 w 12192001"/>
              <a:gd name="connsiteY7" fmla="*/ 6016857 h 6018492"/>
              <a:gd name="connsiteX8" fmla="*/ 0 w 12192001"/>
              <a:gd name="connsiteY8" fmla="*/ 6010507 h 6018492"/>
              <a:gd name="connsiteX9" fmla="*/ 0 w 12192001"/>
              <a:gd name="connsiteY9" fmla="*/ 0 h 601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1" h="6018492">
                <a:moveTo>
                  <a:pt x="0" y="0"/>
                </a:moveTo>
                <a:lnTo>
                  <a:pt x="12192001" y="0"/>
                </a:lnTo>
                <a:lnTo>
                  <a:pt x="12192001" y="6010507"/>
                </a:lnTo>
                <a:lnTo>
                  <a:pt x="12189241" y="6013682"/>
                </a:lnTo>
                <a:lnTo>
                  <a:pt x="12182455" y="6008967"/>
                </a:lnTo>
                <a:cubicBezTo>
                  <a:pt x="11258425" y="5491983"/>
                  <a:pt x="8125349" y="5395602"/>
                  <a:pt x="6096003" y="5397189"/>
                </a:cubicBezTo>
                <a:cubicBezTo>
                  <a:pt x="4066657" y="5398776"/>
                  <a:pt x="781180" y="5622158"/>
                  <a:pt x="6376" y="6018492"/>
                </a:cubicBezTo>
                <a:lnTo>
                  <a:pt x="5940" y="6016857"/>
                </a:lnTo>
                <a:lnTo>
                  <a:pt x="0" y="601050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nl-NL" noProof="0" dirty="0"/>
              <a:t>Om een afbeelding in te voegen: klik op dit kader en &gt;Invoegen &gt;Afbeeldingen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0"/>
            <a:ext cx="144000" cy="108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Tijdelijke aanduiding voor tekst 14">
            <a:extLst>
              <a:ext uri="{FF2B5EF4-FFF2-40B4-BE49-F238E27FC236}">
                <a16:creationId xmlns:a16="http://schemas.microsoft.com/office/drawing/2014/main" id="{D47B9F3E-CC86-4E8D-BFB2-3A319A3FCF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" y="4320000"/>
            <a:ext cx="2124000" cy="201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09800F-A2A0-420C-8DC7-D988EAF959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" y="500320"/>
            <a:ext cx="6384117" cy="354916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5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6" name="Toelichting 2">
            <a:extLst>
              <a:ext uri="{FF2B5EF4-FFF2-40B4-BE49-F238E27FC236}">
                <a16:creationId xmlns:a16="http://schemas.microsoft.com/office/drawing/2014/main" id="{9D05E6A9-0195-459F-9B1D-D9E7218A5348}"/>
              </a:ext>
            </a:extLst>
          </p:cNvPr>
          <p:cNvSpPr txBox="1"/>
          <p:nvPr userDrawn="1"/>
        </p:nvSpPr>
        <p:spPr>
          <a:xfrm>
            <a:off x="12358574" y="3201793"/>
            <a:ext cx="2031008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Foto instellen</a:t>
            </a: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Het fotokader wordt altijd vanuit het midden van de gekozen foto gevuld. 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je een ander gedeelte van de foto wilt zien, gebruik je de functie ‘bijsnijden’: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 op de dia; het kader wordt vierkant weergegeven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Bijsnijden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 kun je de foto bewegen en daarmee het gewenste deel in beeld schuiven. Ook kun je de foto vergroten/verkleinen door met de greepjes in de hoeken te slepen.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naast het kader om de bijsnijden-functie te verlaten.</a:t>
            </a:r>
          </a:p>
        </p:txBody>
      </p:sp>
      <p:sp>
        <p:nvSpPr>
          <p:cNvPr id="17" name="Toelichting 2">
            <a:extLst>
              <a:ext uri="{FF2B5EF4-FFF2-40B4-BE49-F238E27FC236}">
                <a16:creationId xmlns:a16="http://schemas.microsoft.com/office/drawing/2014/main" id="{F5C207E4-5A58-42A5-94D6-F0DE6D5CE210}"/>
              </a:ext>
            </a:extLst>
          </p:cNvPr>
          <p:cNvSpPr txBox="1"/>
          <p:nvPr userDrawn="1"/>
        </p:nvSpPr>
        <p:spPr>
          <a:xfrm>
            <a:off x="12358574" y="1"/>
            <a:ext cx="2031008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Dia herstellen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de elementen niet (meer) op de juiste manier (over elkaar) liggen kun je de dia-indeling herstellen: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Start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Opnieuw instellen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b="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Helaas moet je hierna eventuele ‘bijsnijdingen’ opnieuw instellen.</a:t>
            </a:r>
          </a:p>
          <a:p>
            <a:pPr marL="0" marR="0" lvl="0" indent="0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dit voorkomen door de bijsnijdingen eerst te verwijderen: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foto.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Afbeeldingen comprimeren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en selecteer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Bijgesneden gebieden van afbeeldingen verwijderen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224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ijdelijke aanduiding voor tekst 14">
            <a:extLst>
              <a:ext uri="{FF2B5EF4-FFF2-40B4-BE49-F238E27FC236}">
                <a16:creationId xmlns:a16="http://schemas.microsoft.com/office/drawing/2014/main" id="{90610F4C-D48D-4336-AA38-78C5E8BF1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999" y="1440000"/>
            <a:ext cx="1872000" cy="177681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1F8B0F1-3847-491D-A0AE-077B5E3578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000" y="2160000"/>
            <a:ext cx="10933200" cy="41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oelichting 2">
            <a:extLst>
              <a:ext uri="{FF2B5EF4-FFF2-40B4-BE49-F238E27FC236}">
                <a16:creationId xmlns:a16="http://schemas.microsoft.com/office/drawing/2014/main" id="{F84B8693-36B1-4DB2-A75D-B63BCDBE09DD}"/>
              </a:ext>
            </a:extLst>
          </p:cNvPr>
          <p:cNvSpPr txBox="1"/>
          <p:nvPr userDrawn="1"/>
        </p:nvSpPr>
        <p:spPr>
          <a:xfrm>
            <a:off x="-2105890" y="1897502"/>
            <a:ext cx="1979502" cy="35548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Tekst opmaken</a:t>
            </a:r>
            <a:endParaRPr lang="nl-NL" sz="1100" baseline="0" noProof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tekstkaders zijn drie opmaakstijlen ingesteld: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Opsomming bullet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Platte tekst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Tussenkopje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kiest een stijl door </a:t>
            </a:r>
            <a:r>
              <a:rPr lang="nl-NL" sz="1100" i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aan het begin van een alinea 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 drukken: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volgende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tekststijl.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vorige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meerdere ‘sprongen’ tegelijk voor- of achteruit maken als je b.v. van niveau 1 naar niveau 3 wilt gaan. Je drukt dan aan het begin van een alinea meerdere keren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[Shift]+[Tab].</a:t>
            </a:r>
          </a:p>
        </p:txBody>
      </p:sp>
    </p:spTree>
    <p:extLst>
      <p:ext uri="{BB962C8B-B14F-4D97-AF65-F5344CB8AC3E}">
        <p14:creationId xmlns:p14="http://schemas.microsoft.com/office/powerpoint/2010/main" val="159355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x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99" y="511357"/>
            <a:ext cx="10933200" cy="8032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ijdelijke aanduiding voor tekst 14">
            <a:extLst>
              <a:ext uri="{FF2B5EF4-FFF2-40B4-BE49-F238E27FC236}">
                <a16:creationId xmlns:a16="http://schemas.microsoft.com/office/drawing/2014/main" id="{90610F4C-D48D-4336-AA38-78C5E8BF1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999" y="1440000"/>
            <a:ext cx="1872000" cy="177681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1F8B0F1-3847-491D-A0AE-077B5E3578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000" y="2160000"/>
            <a:ext cx="5277314" cy="4140000"/>
          </a:xfrm>
        </p:spPr>
        <p:txBody>
          <a:bodyPr/>
          <a:lstStyle>
            <a:lvl4pPr marL="4320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jdelijke aanduiding voor tekst 5">
            <a:extLst>
              <a:ext uri="{FF2B5EF4-FFF2-40B4-BE49-F238E27FC236}">
                <a16:creationId xmlns:a16="http://schemas.microsoft.com/office/drawing/2014/main" id="{1BF85F13-F5C5-4967-B462-FF7B423EFB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85885" y="2160000"/>
            <a:ext cx="5277314" cy="41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oelichting 2">
            <a:extLst>
              <a:ext uri="{FF2B5EF4-FFF2-40B4-BE49-F238E27FC236}">
                <a16:creationId xmlns:a16="http://schemas.microsoft.com/office/drawing/2014/main" id="{2C4AAEAD-645C-4503-8A9E-AD8C2A1A64BE}"/>
              </a:ext>
            </a:extLst>
          </p:cNvPr>
          <p:cNvSpPr txBox="1"/>
          <p:nvPr userDrawn="1"/>
        </p:nvSpPr>
        <p:spPr>
          <a:xfrm>
            <a:off x="-2105890" y="1897502"/>
            <a:ext cx="1979502" cy="35548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Tekst opmaken</a:t>
            </a:r>
            <a:endParaRPr lang="nl-NL" sz="1100" baseline="0" noProof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tekstkaders zijn drie opmaakstijlen ingesteld: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Opsomming bullet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Platte tekst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Tussenkopje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kiest een stijl door </a:t>
            </a:r>
            <a:r>
              <a:rPr lang="nl-NL" sz="1100" i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aan het begin van een alinea 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 drukken: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volgende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tekststijl.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vorige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meerdere ‘sprongen’ tegelijk voor- of achteruit maken als je b.v. van niveau 1 naar niveau 3 wilt gaan. Je drukt dan aan het begin van een alinea meerdere keren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[Shift]+[Tab].</a:t>
            </a:r>
          </a:p>
        </p:txBody>
      </p:sp>
    </p:spTree>
    <p:extLst>
      <p:ext uri="{BB962C8B-B14F-4D97-AF65-F5344CB8AC3E}">
        <p14:creationId xmlns:p14="http://schemas.microsoft.com/office/powerpoint/2010/main" val="194509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eeld rech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999" y="2160000"/>
            <a:ext cx="5277600" cy="41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CA76CC8D-8EC4-4AAA-B96E-EBB499AF24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9634" y="0"/>
            <a:ext cx="5942367" cy="6858000"/>
          </a:xfrm>
          <a:custGeom>
            <a:avLst/>
            <a:gdLst>
              <a:gd name="connsiteX0" fmla="*/ 187502 w 5942367"/>
              <a:gd name="connsiteY0" fmla="*/ 0 h 6858000"/>
              <a:gd name="connsiteX1" fmla="*/ 375004 w 5942367"/>
              <a:gd name="connsiteY1" fmla="*/ 0 h 6858000"/>
              <a:gd name="connsiteX2" fmla="*/ 5942367 w 5942367"/>
              <a:gd name="connsiteY2" fmla="*/ 0 h 6858000"/>
              <a:gd name="connsiteX3" fmla="*/ 5942367 w 5942367"/>
              <a:gd name="connsiteY3" fmla="*/ 6858000 h 6858000"/>
              <a:gd name="connsiteX4" fmla="*/ 375004 w 5942367"/>
              <a:gd name="connsiteY4" fmla="*/ 6858000 h 6858000"/>
              <a:gd name="connsiteX5" fmla="*/ 187502 w 5942367"/>
              <a:gd name="connsiteY5" fmla="*/ 6858000 h 6858000"/>
              <a:gd name="connsiteX6" fmla="*/ 0 w 5942367"/>
              <a:gd name="connsiteY6" fmla="*/ 3429000 h 6858000"/>
              <a:gd name="connsiteX7" fmla="*/ 187502 w 5942367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42367" h="6858000">
                <a:moveTo>
                  <a:pt x="187502" y="0"/>
                </a:moveTo>
                <a:lnTo>
                  <a:pt x="375004" y="0"/>
                </a:lnTo>
                <a:lnTo>
                  <a:pt x="5942367" y="0"/>
                </a:lnTo>
                <a:lnTo>
                  <a:pt x="5942367" y="6858000"/>
                </a:lnTo>
                <a:lnTo>
                  <a:pt x="375004" y="6858000"/>
                </a:lnTo>
                <a:lnTo>
                  <a:pt x="187502" y="6858000"/>
                </a:lnTo>
                <a:cubicBezTo>
                  <a:pt x="83948" y="6858000"/>
                  <a:pt x="0" y="5322784"/>
                  <a:pt x="0" y="3429000"/>
                </a:cubicBezTo>
                <a:cubicBezTo>
                  <a:pt x="0" y="1535216"/>
                  <a:pt x="83948" y="0"/>
                  <a:pt x="18750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252000"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AB694E0-2871-49D7-94FE-4DEAA39FB9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999" y="511357"/>
            <a:ext cx="5277600" cy="803297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11" name="Tijdelijke aanduiding voor tekst 14">
            <a:extLst>
              <a:ext uri="{FF2B5EF4-FFF2-40B4-BE49-F238E27FC236}">
                <a16:creationId xmlns:a16="http://schemas.microsoft.com/office/drawing/2014/main" id="{32FE3340-ABD7-4A6C-B728-25D9EBA4F3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999" y="1440000"/>
            <a:ext cx="1872000" cy="177681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oelichting 2">
            <a:extLst>
              <a:ext uri="{FF2B5EF4-FFF2-40B4-BE49-F238E27FC236}">
                <a16:creationId xmlns:a16="http://schemas.microsoft.com/office/drawing/2014/main" id="{FD124334-5DDC-4E5B-BE26-39EAEFC2DB26}"/>
              </a:ext>
            </a:extLst>
          </p:cNvPr>
          <p:cNvSpPr txBox="1"/>
          <p:nvPr userDrawn="1"/>
        </p:nvSpPr>
        <p:spPr>
          <a:xfrm>
            <a:off x="-2105890" y="1897502"/>
            <a:ext cx="1979502" cy="35548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Tekst opmaken</a:t>
            </a:r>
            <a:endParaRPr lang="nl-NL" sz="1100" baseline="0" noProof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tekstkaders zijn drie opmaakstijlen ingesteld: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Opsomming bullet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Platte tekst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Tussenkopje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kiest een stijl door </a:t>
            </a:r>
            <a:r>
              <a:rPr lang="nl-NL" sz="1100" i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aan het begin van een alinea 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 drukken: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volgende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tekststijl.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vorige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meerdere ‘sprongen’ tegelijk voor- of achteruit maken als je b.v. van niveau 1 naar niveau 3 wilt gaan. Je drukt dan aan het begin van een alinea meerdere keren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[Shift]+[Tab].</a:t>
            </a:r>
          </a:p>
        </p:txBody>
      </p:sp>
      <p:sp>
        <p:nvSpPr>
          <p:cNvPr id="13" name="Toelichting 2">
            <a:extLst>
              <a:ext uri="{FF2B5EF4-FFF2-40B4-BE49-F238E27FC236}">
                <a16:creationId xmlns:a16="http://schemas.microsoft.com/office/drawing/2014/main" id="{8640781F-A631-46E4-B2D3-19D08B4E5233}"/>
              </a:ext>
            </a:extLst>
          </p:cNvPr>
          <p:cNvSpPr txBox="1"/>
          <p:nvPr userDrawn="1"/>
        </p:nvSpPr>
        <p:spPr>
          <a:xfrm>
            <a:off x="12358574" y="3201793"/>
            <a:ext cx="2031008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Foto instellen</a:t>
            </a: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Het fotokader wordt altijd vanuit het midden van de gekozen foto gevuld. 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je een ander gedeelte van de foto wilt zien, gebruik je de functie ‘bijsnijden’: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 op de dia; het kader wordt vierkant weergegeven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Bijsnijden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 kun je de foto bewegen en daarmee het gewenste deel in beeld schuiven. Ook kun je de foto vergroten/verkleinen door met de greepjes in de hoeken te slepen.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naast het kader om de bijsnijden-functie te verlaten.</a:t>
            </a:r>
          </a:p>
        </p:txBody>
      </p:sp>
      <p:sp>
        <p:nvSpPr>
          <p:cNvPr id="14" name="Toelichting 2">
            <a:extLst>
              <a:ext uri="{FF2B5EF4-FFF2-40B4-BE49-F238E27FC236}">
                <a16:creationId xmlns:a16="http://schemas.microsoft.com/office/drawing/2014/main" id="{CABB1E0B-E7ED-46FB-BB14-166ECF633D03}"/>
              </a:ext>
            </a:extLst>
          </p:cNvPr>
          <p:cNvSpPr txBox="1"/>
          <p:nvPr userDrawn="1"/>
        </p:nvSpPr>
        <p:spPr>
          <a:xfrm>
            <a:off x="12358574" y="1"/>
            <a:ext cx="2031008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Dia herstellen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de elementen niet (meer) op de juiste manier (over elkaar) liggen kun je de dia-indeling herstellen: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Start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Opnieuw instellen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b="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Helaas moet je hierna eventuele ‘bijsnijdingen’ opnieuw instellen.</a:t>
            </a:r>
          </a:p>
          <a:p>
            <a:pPr marL="0" marR="0" lvl="0" indent="0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dit voorkomen door de bijsnijdingen eerst te verwijderen: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foto.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Afbeeldingen comprimeren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en selecteer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Bijgesneden gebieden van afbeeldingen verwijderen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3265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beeld rech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999" y="2160000"/>
            <a:ext cx="5277600" cy="41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CA76CC8D-8EC4-4AAA-B96E-EBB499AF24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9634" y="628650"/>
            <a:ext cx="5312367" cy="5597979"/>
          </a:xfrm>
          <a:prstGeom prst="roundRect">
            <a:avLst>
              <a:gd name="adj" fmla="val 2390"/>
            </a:avLst>
          </a:prstGeom>
          <a:solidFill>
            <a:schemeClr val="bg1">
              <a:lumMod val="95000"/>
            </a:schemeClr>
          </a:solidFill>
        </p:spPr>
        <p:txBody>
          <a:bodyPr wrap="square" lIns="252000"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AB694E0-2871-49D7-94FE-4DEAA39FB9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999" y="511357"/>
            <a:ext cx="5277600" cy="803297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11" name="Tijdelijke aanduiding voor tekst 14">
            <a:extLst>
              <a:ext uri="{FF2B5EF4-FFF2-40B4-BE49-F238E27FC236}">
                <a16:creationId xmlns:a16="http://schemas.microsoft.com/office/drawing/2014/main" id="{32FE3340-ABD7-4A6C-B728-25D9EBA4F3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999" y="1440000"/>
            <a:ext cx="1872000" cy="177681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oelichting 2">
            <a:extLst>
              <a:ext uri="{FF2B5EF4-FFF2-40B4-BE49-F238E27FC236}">
                <a16:creationId xmlns:a16="http://schemas.microsoft.com/office/drawing/2014/main" id="{67405FFF-6CCC-4117-B27D-DB9E9BA2D71C}"/>
              </a:ext>
            </a:extLst>
          </p:cNvPr>
          <p:cNvSpPr txBox="1"/>
          <p:nvPr userDrawn="1"/>
        </p:nvSpPr>
        <p:spPr>
          <a:xfrm>
            <a:off x="-2105890" y="1897502"/>
            <a:ext cx="1979502" cy="35548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Tekst opmaken</a:t>
            </a:r>
            <a:endParaRPr lang="nl-NL" sz="1100" baseline="0" noProof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tekstkaders zijn drie opmaakstijlen ingesteld: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Opsomming bullet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Platte tekst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Tussenkopje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kiest een stijl door </a:t>
            </a:r>
            <a:r>
              <a:rPr lang="nl-NL" sz="1100" i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aan het begin van een alinea 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 drukken: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volgende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tekststijl.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vorige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meerdere ‘sprongen’ tegelijk voor- of achteruit maken als je b.v. van niveau 1 naar niveau 3 wilt gaan. Je drukt dan aan het begin van een alinea meerdere keren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[Shift]+[Tab].</a:t>
            </a:r>
          </a:p>
        </p:txBody>
      </p:sp>
      <p:sp>
        <p:nvSpPr>
          <p:cNvPr id="9" name="Toelichting 2">
            <a:extLst>
              <a:ext uri="{FF2B5EF4-FFF2-40B4-BE49-F238E27FC236}">
                <a16:creationId xmlns:a16="http://schemas.microsoft.com/office/drawing/2014/main" id="{CC55D015-DD0F-43E8-80F9-820A818CD740}"/>
              </a:ext>
            </a:extLst>
          </p:cNvPr>
          <p:cNvSpPr txBox="1"/>
          <p:nvPr userDrawn="1"/>
        </p:nvSpPr>
        <p:spPr>
          <a:xfrm>
            <a:off x="12358574" y="3201793"/>
            <a:ext cx="2031008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Foto instellen</a:t>
            </a: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Het fotokader wordt altijd vanuit het midden van de gekozen foto gevuld. 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je een ander gedeelte van de foto wilt zien, gebruik je de functie ‘bijsnijden’: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 op de dia; het kader wordt vierkant weergegeven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Bijsnijden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 kun je de foto bewegen en daarmee het gewenste deel in beeld schuiven. Ook kun je de foto vergroten/verkleinen door met de greepjes in de hoeken te slepen.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naast het kader om de bijsnijden-functie te verlaten.</a:t>
            </a:r>
          </a:p>
        </p:txBody>
      </p:sp>
      <p:sp>
        <p:nvSpPr>
          <p:cNvPr id="12" name="Toelichting 2">
            <a:extLst>
              <a:ext uri="{FF2B5EF4-FFF2-40B4-BE49-F238E27FC236}">
                <a16:creationId xmlns:a16="http://schemas.microsoft.com/office/drawing/2014/main" id="{62ADB1B5-4565-429F-9B1F-425AEC4065E7}"/>
              </a:ext>
            </a:extLst>
          </p:cNvPr>
          <p:cNvSpPr txBox="1"/>
          <p:nvPr userDrawn="1"/>
        </p:nvSpPr>
        <p:spPr>
          <a:xfrm>
            <a:off x="12358574" y="1"/>
            <a:ext cx="2031008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Dia herstellen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de elementen niet (meer) op de juiste manier (over elkaar) liggen kun je de dia-indeling herstellen: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Start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Opnieuw instellen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b="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Helaas moet je hierna eventuele ‘bijsnijdingen’ opnieuw instellen.</a:t>
            </a:r>
          </a:p>
          <a:p>
            <a:pPr marL="0" marR="0" lvl="0" indent="0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dit voorkomen door de bijsnijdingen eerst te verwijderen: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foto.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Afbeeldingen comprimeren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en selecteer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Bijgesneden gebieden van afbeeldingen verwijderen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7672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en 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CA76CC8D-8EC4-4AAA-B96E-EBB499AF24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252000"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7CFA23B-E6B0-46E2-B7D0-02DC208006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05738" y="635620"/>
            <a:ext cx="3757612" cy="5593730"/>
          </a:xfrm>
          <a:prstGeom prst="roundRect">
            <a:avLst>
              <a:gd name="adj" fmla="val 2844"/>
            </a:avLst>
          </a:prstGeom>
          <a:solidFill>
            <a:srgbClr val="FFFFFF"/>
          </a:solidFill>
        </p:spPr>
        <p:txBody>
          <a:bodyPr lIns="306000" tIns="270000" rIns="216000">
            <a:normAutofit/>
          </a:bodyPr>
          <a:lstStyle>
            <a:lvl1pPr marL="0" indent="0">
              <a:buClr>
                <a:schemeClr val="bg1"/>
              </a:buClr>
              <a:buSzPct val="25000"/>
              <a:buFont typeface="Calibri" panose="020F0502020204030204" pitchFamily="34" charset="0"/>
              <a:buChar char="'"/>
              <a:defRPr sz="2400" b="1">
                <a:solidFill>
                  <a:schemeClr val="tx2"/>
                </a:solidFill>
              </a:defRPr>
            </a:lvl1pPr>
            <a:lvl2pPr>
              <a:lnSpc>
                <a:spcPct val="105000"/>
              </a:lnSpc>
              <a:defRPr sz="2400"/>
            </a:lvl2pPr>
            <a:lvl3pPr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oelichting 2">
            <a:extLst>
              <a:ext uri="{FF2B5EF4-FFF2-40B4-BE49-F238E27FC236}">
                <a16:creationId xmlns:a16="http://schemas.microsoft.com/office/drawing/2014/main" id="{3C6A21C7-AB2E-4F6B-8AAB-84212E69A9B5}"/>
              </a:ext>
            </a:extLst>
          </p:cNvPr>
          <p:cNvSpPr txBox="1"/>
          <p:nvPr userDrawn="1"/>
        </p:nvSpPr>
        <p:spPr>
          <a:xfrm>
            <a:off x="-2105890" y="1897502"/>
            <a:ext cx="1979502" cy="2200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Tekst opmaken</a:t>
            </a:r>
            <a:endParaRPr lang="nl-NL" sz="1100" baseline="0" noProof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dit tekstkader zijn twee opmaakstijlen ingesteld: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Blauw kopje</a:t>
            </a:r>
          </a:p>
          <a:p>
            <a:pPr marL="294302" indent="-294302">
              <a:lnSpc>
                <a:spcPct val="100000"/>
              </a:lnSpc>
              <a:buAutoNum type="arabicPeriod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Platte tekst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kiest een stijl door </a:t>
            </a:r>
            <a:r>
              <a:rPr lang="nl-NL" sz="1100" i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aan het begin van een alinea 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 drukken: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volgende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tekststijl.</a:t>
            </a:r>
          </a:p>
          <a:p>
            <a:pPr marL="226859" indent="-226859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Met </a:t>
            </a:r>
            <a:r>
              <a:rPr lang="nl-NL" sz="11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[Shift]+[Tab]</a:t>
            </a: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kies je de </a:t>
            </a:r>
            <a:r>
              <a:rPr lang="nl-NL" sz="1100" u="sng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vorige</a:t>
            </a:r>
            <a:r>
              <a:rPr lang="nl-NL" sz="110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tekststijl</a:t>
            </a:r>
          </a:p>
        </p:txBody>
      </p:sp>
      <p:sp>
        <p:nvSpPr>
          <p:cNvPr id="9" name="Toelichting 2">
            <a:extLst>
              <a:ext uri="{FF2B5EF4-FFF2-40B4-BE49-F238E27FC236}">
                <a16:creationId xmlns:a16="http://schemas.microsoft.com/office/drawing/2014/main" id="{194FBAD9-7EE2-4938-A63C-762CC866983C}"/>
              </a:ext>
            </a:extLst>
          </p:cNvPr>
          <p:cNvSpPr txBox="1"/>
          <p:nvPr userDrawn="1"/>
        </p:nvSpPr>
        <p:spPr>
          <a:xfrm>
            <a:off x="12358574" y="3201793"/>
            <a:ext cx="2031008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Foto instellen</a:t>
            </a:r>
          </a:p>
          <a:p>
            <a:pPr>
              <a:lnSpc>
                <a:spcPct val="100000"/>
              </a:lnSpc>
            </a:pPr>
            <a:r>
              <a:rPr lang="nl-NL" sz="11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Het fotokader wordt altijd vanuit het midden van de gekozen foto gevuld. </a:t>
            </a:r>
          </a:p>
          <a:p>
            <a:pPr>
              <a:lnSpc>
                <a:spcPct val="100000"/>
              </a:lnSpc>
            </a:pPr>
            <a:endParaRPr lang="nl-NL" sz="110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je een ander gedeelte van de foto wilt zien, gebruik je de functie ‘bijsnijden’: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 op de dia; het kader wordt vierkant weergegeven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Bijsnijden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 kun je de foto bewegen en daarmee het gewenste deel in beeld schuiven. Ook kun je de foto vergroten/verkleinen door met de greepjes in de hoeken te slepen.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naast het kader om de bijsnijden-functie te verlaten.</a:t>
            </a:r>
          </a:p>
        </p:txBody>
      </p:sp>
      <p:sp>
        <p:nvSpPr>
          <p:cNvPr id="12" name="Toelichting 2">
            <a:extLst>
              <a:ext uri="{FF2B5EF4-FFF2-40B4-BE49-F238E27FC236}">
                <a16:creationId xmlns:a16="http://schemas.microsoft.com/office/drawing/2014/main" id="{E0C7A7A8-40E6-4744-A5F1-A7BE33A2179C}"/>
              </a:ext>
            </a:extLst>
          </p:cNvPr>
          <p:cNvSpPr txBox="1"/>
          <p:nvPr userDrawn="1"/>
        </p:nvSpPr>
        <p:spPr>
          <a:xfrm>
            <a:off x="12358574" y="1"/>
            <a:ext cx="2031008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1100" b="1" baseline="0" noProof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Dia herstellen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Als de elementen niet (meer) op de juiste manier (over elkaar) liggen kun je de dia-indeling herstellen:</a:t>
            </a:r>
          </a:p>
          <a:p>
            <a:pPr marL="258382" indent="-25838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Start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Opnieuw instellen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nl-NL" sz="1100" b="0" i="0" u="none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Helaas moet je hierna eventuele ‘bijsnijdingen’ opnieuw instellen.</a:t>
            </a:r>
          </a:p>
          <a:p>
            <a:pPr marL="0" marR="0" lvl="0" indent="0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Je kunt dit voorkomen door de bijsnijdingen eerst te verwijderen: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Selecteer de foto. </a:t>
            </a:r>
          </a:p>
          <a:p>
            <a:pPr marL="258382" marR="0" lvl="0" indent="-258382" algn="l" defTabSz="1378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 tab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Hulpmiddelen voor tekenen / Opmaak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klik op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Afbeeldingen comprimeren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en selecteer </a:t>
            </a:r>
            <a:r>
              <a:rPr lang="nl-NL" sz="1100" b="1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Bijgesneden gebieden van afbeeldingen verwijderen</a:t>
            </a:r>
            <a:r>
              <a:rPr lang="nl-NL" sz="1100" b="0" i="0" u="non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0877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4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89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9999" y="511357"/>
            <a:ext cx="10933200" cy="80329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999" y="2160000"/>
            <a:ext cx="10933200" cy="414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4272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88" r:id="rId4"/>
    <p:sldLayoutId id="2147483671" r:id="rId5"/>
    <p:sldLayoutId id="2147483689" r:id="rId6"/>
    <p:sldLayoutId id="2147483690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SzPct val="120000"/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Clr>
          <a:schemeClr val="bg1"/>
        </a:buClr>
        <a:buSzPct val="25000"/>
        <a:buFont typeface="Calibri" panose="020F0502020204030204" pitchFamily="34" charset="0"/>
        <a:buChar char="'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Clr>
          <a:schemeClr val="bg1"/>
        </a:buClr>
        <a:buSzPct val="25000"/>
        <a:buFont typeface="Calibri" panose="020F0502020204030204" pitchFamily="34" charset="0"/>
        <a:buChar char="'"/>
        <a:defRPr sz="29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576000" indent="-144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›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44000" algn="l" defTabSz="914400" rtl="0" eaLnBrk="1" latinLnBrk="0" hangingPunct="1">
        <a:lnSpc>
          <a:spcPct val="100000"/>
        </a:lnSpc>
        <a:spcBef>
          <a:spcPts val="0"/>
        </a:spcBef>
        <a:buSzPct val="75000"/>
        <a:buFont typeface="Courier New" panose="02070309020205020404" pitchFamily="49" charset="0"/>
        <a:buChar char="o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C86085D3-F666-4C0C-A7E3-10B3812A35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5623CF-3757-4079-ACC7-A2E2DB235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084" y="688579"/>
            <a:ext cx="10615351" cy="3549165"/>
          </a:xfrm>
        </p:spPr>
        <p:txBody>
          <a:bodyPr/>
          <a:lstStyle/>
          <a:p>
            <a:pPr algn="ctr"/>
            <a:r>
              <a:rPr lang="en-US" dirty="0"/>
              <a:t>Engine Room Simulator</a:t>
            </a:r>
            <a:br>
              <a:rPr lang="en-US" dirty="0"/>
            </a:br>
            <a:r>
              <a:rPr lang="en-US" sz="4800" b="0" dirty="0"/>
              <a:t>Prepare ER for departure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2-MHBO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38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ECA39CF-D25D-4B46-8D19-40040CD18E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05C34-75C0-449F-906A-365C6EE4F4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6470C5-EF38-4994-AA86-8209D20AE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067" y="1185332"/>
            <a:ext cx="9825208" cy="3691467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chemeClr val="tx1"/>
                </a:solidFill>
              </a:rPr>
              <a:t>POSITION</a:t>
            </a:r>
            <a:br>
              <a:rPr lang="nl-NL" sz="1800" dirty="0">
                <a:solidFill>
                  <a:schemeClr val="tx1"/>
                </a:solidFill>
              </a:rPr>
            </a:br>
            <a:r>
              <a:rPr lang="nl-NL" sz="1800" dirty="0">
                <a:solidFill>
                  <a:schemeClr val="tx1"/>
                </a:solidFill>
              </a:rPr>
              <a:t>	</a:t>
            </a:r>
            <a:r>
              <a:rPr lang="nl-NL" sz="1800" b="0" dirty="0">
                <a:solidFill>
                  <a:schemeClr val="tx1"/>
                </a:solidFill>
              </a:rPr>
              <a:t>MOORED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SCHEDULED DEPARTURE 1500H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CONTACT BRIDGE FOR MORE DEPARTURE INFORMATION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dirty="0">
                <a:solidFill>
                  <a:schemeClr val="tx1"/>
                </a:solidFill>
              </a:rPr>
              <a:t>CARGO OPERATIONS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CONTRACT BRIDGE FOR FURTHER INFORMATION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dirty="0">
                <a:solidFill>
                  <a:schemeClr val="tx1"/>
                </a:solidFill>
              </a:rPr>
              <a:t>BUNKER OPERATIONS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FUEL OIL 			FINISHED / DISCONNECTED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LUBRIOCATION OIL		FINISHED / DISCONNECTED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WATER			SCHEDULED</a:t>
            </a:r>
            <a:br>
              <a:rPr lang="nl-NL" sz="1800" b="0" dirty="0">
                <a:solidFill>
                  <a:schemeClr val="tx1"/>
                </a:solidFill>
              </a:rPr>
            </a:br>
            <a:endParaRPr lang="nl-NL" sz="1800" b="0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F886909-00ED-4FF1-B7C9-B14BC8CF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1" y="543016"/>
            <a:ext cx="11184466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GENERAL CONDITIONS VESSEL</a:t>
            </a:r>
          </a:p>
        </p:txBody>
      </p:sp>
      <p:pic>
        <p:nvPicPr>
          <p:cNvPr id="3074" name="Picture 2" descr="OOCL RAUMA photo">
            <a:extLst>
              <a:ext uri="{FF2B5EF4-FFF2-40B4-BE49-F238E27FC236}">
                <a16:creationId xmlns:a16="http://schemas.microsoft.com/office/drawing/2014/main" id="{281E9F2D-7965-3C5E-D595-9BAF2BDCA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533" y="2905613"/>
            <a:ext cx="2827866" cy="211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D05C34-75C0-449F-906A-365C6EE4F4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6470C5-EF38-4994-AA86-8209D20AE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185332"/>
            <a:ext cx="9986075" cy="4538135"/>
          </a:xfrm>
        </p:spPr>
        <p:txBody>
          <a:bodyPr>
            <a:normAutofit/>
          </a:bodyPr>
          <a:lstStyle/>
          <a:p>
            <a:r>
              <a:rPr lang="nl-NL" sz="1800" b="0" dirty="0">
                <a:solidFill>
                  <a:schemeClr val="tx1"/>
                </a:solidFill>
              </a:rPr>
              <a:t>DIESEL GENERATOR 1	ONLINE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DIESEL GENERATOR 2 	MAINTENANCE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SHAFT GENERATOR		STAND-BY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EMDG			STAND-BY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START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2	OFF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SERVIVE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HYDROFORE SYSTEM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REFRIGERATION SYSTEM	ON 	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</a:t>
            </a:r>
            <a:br>
              <a:rPr lang="nl-NL" sz="1800" b="0" dirty="0">
                <a:solidFill>
                  <a:schemeClr val="tx1"/>
                </a:solidFill>
              </a:rPr>
            </a:br>
            <a:endParaRPr lang="nl-NL" sz="1800" b="0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F886909-00ED-4FF1-B7C9-B14BC8CF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1" y="543016"/>
            <a:ext cx="8157117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Status Engine Room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D9E923B-8D54-493B-9ADD-CD36E841E5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FA1AA4-BC2F-F155-D217-A33210C31CA0}"/>
              </a:ext>
            </a:extLst>
          </p:cNvPr>
          <p:cNvSpPr txBox="1"/>
          <p:nvPr/>
        </p:nvSpPr>
        <p:spPr>
          <a:xfrm>
            <a:off x="1333344" y="1430223"/>
            <a:ext cx="448733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chemeClr val="tx1"/>
                </a:solidFill>
              </a:rPr>
              <a:t>DIESEL GENERATOR 1</a:t>
            </a:r>
            <a:r>
              <a:rPr lang="nl-NL" sz="1800" b="0" dirty="0">
                <a:solidFill>
                  <a:schemeClr val="tx1"/>
                </a:solidFill>
              </a:rPr>
              <a:t>		ONLINE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DIESEL GENERATOR 2 </a:t>
            </a:r>
            <a:r>
              <a:rPr lang="nl-NL" sz="1800" b="0" dirty="0">
                <a:solidFill>
                  <a:schemeClr val="tx1"/>
                </a:solidFill>
              </a:rPr>
              <a:t>		MAINTENANCE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SHAFT</a:t>
            </a:r>
            <a:r>
              <a:rPr lang="nl-NL" sz="1800" b="0" dirty="0">
                <a:solidFill>
                  <a:schemeClr val="tx1"/>
                </a:solidFill>
              </a:rPr>
              <a:t> </a:t>
            </a:r>
            <a:r>
              <a:rPr lang="nl-NL" sz="1800" b="1" dirty="0">
                <a:solidFill>
                  <a:schemeClr val="tx1"/>
                </a:solidFill>
              </a:rPr>
              <a:t>GENERATOR</a:t>
            </a:r>
            <a:r>
              <a:rPr lang="nl-NL" sz="1800" b="0" dirty="0">
                <a:solidFill>
                  <a:schemeClr val="tx1"/>
                </a:solidFill>
              </a:rPr>
              <a:t>			STAND-BY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EMDG</a:t>
            </a:r>
            <a:r>
              <a:rPr lang="nl-NL" sz="1800" b="0" dirty="0">
                <a:solidFill>
                  <a:schemeClr val="tx1"/>
                </a:solidFill>
              </a:rPr>
              <a:t>					STAND-BY</a:t>
            </a:r>
            <a:br>
              <a:rPr lang="nl-NL" sz="1800" b="0" dirty="0">
                <a:solidFill>
                  <a:schemeClr val="tx1"/>
                </a:solidFill>
              </a:rPr>
            </a:br>
            <a:endParaRPr lang="nl-NL" sz="1800" b="0" dirty="0">
              <a:solidFill>
                <a:schemeClr val="tx1"/>
              </a:solidFill>
            </a:endParaRPr>
          </a:p>
          <a:p>
            <a:r>
              <a:rPr lang="nl-NL" sz="1800" b="1" dirty="0">
                <a:solidFill>
                  <a:schemeClr val="tx1"/>
                </a:solidFill>
              </a:rPr>
              <a:t>BOILER	</a:t>
            </a:r>
            <a:r>
              <a:rPr lang="nl-NL" sz="1800" b="0" dirty="0">
                <a:solidFill>
                  <a:schemeClr val="tx1"/>
                </a:solidFill>
              </a:rPr>
              <a:t>				OFF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START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		1	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		2		OFF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SERVIVE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		1		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HYDROFORE SYSTEM</a:t>
            </a:r>
            <a:r>
              <a:rPr lang="nl-NL" sz="1800" b="0" dirty="0">
                <a:solidFill>
                  <a:schemeClr val="tx1"/>
                </a:solidFill>
              </a:rPr>
              <a:t>	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1" dirty="0">
                <a:solidFill>
                  <a:schemeClr val="tx1"/>
                </a:solidFill>
              </a:rPr>
              <a:t>REFRIGERATION SYSTEM</a:t>
            </a:r>
            <a:r>
              <a:rPr lang="nl-NL" sz="1800" b="0" dirty="0">
                <a:solidFill>
                  <a:schemeClr val="tx1"/>
                </a:solidFill>
              </a:rPr>
              <a:t>	ON </a:t>
            </a:r>
          </a:p>
          <a:p>
            <a:endParaRPr lang="nl-NL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67C70A1-B039-E654-6175-1BB063E9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695416"/>
            <a:ext cx="10972798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STATUS ENGINE ROOM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19C132-40CE-49A3-442E-00AAC2167124}"/>
              </a:ext>
            </a:extLst>
          </p:cNvPr>
          <p:cNvSpPr txBox="1"/>
          <p:nvPr/>
        </p:nvSpPr>
        <p:spPr>
          <a:xfrm>
            <a:off x="6549123" y="1430223"/>
            <a:ext cx="43095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chemeClr val="tx1"/>
                </a:solidFill>
              </a:rPr>
              <a:t>MAIN ENGINE</a:t>
            </a:r>
          </a:p>
          <a:p>
            <a:r>
              <a:rPr lang="nl-NL" dirty="0"/>
              <a:t>	COOLING SYSTEMS			OFF</a:t>
            </a:r>
          </a:p>
          <a:p>
            <a:r>
              <a:rPr lang="nl-NL" dirty="0"/>
              <a:t>	FUEL SYSTEMS				OFF</a:t>
            </a:r>
          </a:p>
          <a:p>
            <a:r>
              <a:rPr lang="nl-NL" dirty="0"/>
              <a:t>		PURIFIERS			OFF</a:t>
            </a:r>
          </a:p>
          <a:p>
            <a:r>
              <a:rPr lang="nl-NL" dirty="0"/>
              <a:t>	LUBRICATION SYSTEMS		OFF</a:t>
            </a:r>
          </a:p>
          <a:p>
            <a:r>
              <a:rPr lang="nl-NL" dirty="0"/>
              <a:t>		PURIFIER				OFF</a:t>
            </a:r>
          </a:p>
          <a:p>
            <a:endParaRPr lang="nl-NL" dirty="0"/>
          </a:p>
          <a:p>
            <a:r>
              <a:rPr lang="nl-NL" dirty="0"/>
              <a:t>					</a:t>
            </a:r>
          </a:p>
          <a:p>
            <a:endParaRPr lang="nl-NL" dirty="0"/>
          </a:p>
          <a:p>
            <a:r>
              <a:rPr lang="nl-NL" dirty="0"/>
              <a:t>	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9D8622-9FC8-9812-32AD-065236F331CF}"/>
              </a:ext>
            </a:extLst>
          </p:cNvPr>
          <p:cNvCxnSpPr/>
          <p:nvPr/>
        </p:nvCxnSpPr>
        <p:spPr>
          <a:xfrm>
            <a:off x="6180667" y="1529991"/>
            <a:ext cx="0" cy="3575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4D668C5D-C23B-9A00-7BE8-29E3DEF15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753" y="3053684"/>
            <a:ext cx="2677258" cy="267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9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D05C34-75C0-449F-906A-365C6EE4F4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6470C5-EF38-4994-AA86-8209D20AE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185332"/>
            <a:ext cx="9986075" cy="4538135"/>
          </a:xfrm>
        </p:spPr>
        <p:txBody>
          <a:bodyPr>
            <a:normAutofit/>
          </a:bodyPr>
          <a:lstStyle/>
          <a:p>
            <a:r>
              <a:rPr lang="nl-NL" sz="1800" b="0" dirty="0">
                <a:solidFill>
                  <a:schemeClr val="tx1"/>
                </a:solidFill>
              </a:rPr>
              <a:t>DIESEL GENERATOR 1	ONLINE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DIESEL GENERATOR 2 	MAINTENANCE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SHAFT GENERATOR		STAND-BY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EMDG			STAND-BY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START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2	OFF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SERVIVE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HYDROFORE SYSTEM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REFRIGERATION SYSTEM	ON 	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</a:t>
            </a:r>
            <a:br>
              <a:rPr lang="nl-NL" sz="1800" b="0" dirty="0">
                <a:solidFill>
                  <a:schemeClr val="tx1"/>
                </a:solidFill>
              </a:rPr>
            </a:br>
            <a:endParaRPr lang="nl-NL" sz="1800" b="0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F886909-00ED-4FF1-B7C9-B14BC8CF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1" y="543016"/>
            <a:ext cx="8157117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Status Engine Room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D9E923B-8D54-493B-9ADD-CD36E841E5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FA1AA4-BC2F-F155-D217-A33210C31CA0}"/>
              </a:ext>
            </a:extLst>
          </p:cNvPr>
          <p:cNvSpPr txBox="1"/>
          <p:nvPr/>
        </p:nvSpPr>
        <p:spPr>
          <a:xfrm>
            <a:off x="1303867" y="1607741"/>
            <a:ext cx="448733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chemeClr val="tx1"/>
                </a:solidFill>
              </a:rPr>
              <a:t>ELECTRICAL POWER 			</a:t>
            </a:r>
          </a:p>
          <a:p>
            <a:r>
              <a:rPr lang="nl-NL" dirty="0"/>
              <a:t>	GENERATORS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POWER DISTRIBUTION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BOW THRUSTER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DECK MACHINERY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dirty="0"/>
          </a:p>
          <a:p>
            <a:r>
              <a:rPr lang="nl-NL" b="1" dirty="0"/>
              <a:t>	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67C70A1-B039-E654-6175-1BB063E9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695416"/>
            <a:ext cx="10972798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DEPARTURE CHECKLIST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19C132-40CE-49A3-442E-00AAC2167124}"/>
              </a:ext>
            </a:extLst>
          </p:cNvPr>
          <p:cNvSpPr txBox="1"/>
          <p:nvPr/>
        </p:nvSpPr>
        <p:spPr>
          <a:xfrm>
            <a:off x="6832603" y="1607741"/>
            <a:ext cx="430953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/>
              <a:t>MAIN ENGINE</a:t>
            </a:r>
          </a:p>
          <a:p>
            <a:r>
              <a:rPr lang="nl-NL" b="1" dirty="0"/>
              <a:t>	</a:t>
            </a:r>
            <a:r>
              <a:rPr lang="nl-NL" dirty="0"/>
              <a:t>COOLING WATER SYSTEM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FUEL OIL SYSTEM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LUBRICATION OIL SYSTEMS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sz="1800" b="1" dirty="0">
              <a:solidFill>
                <a:schemeClr val="tx1"/>
              </a:solidFill>
            </a:endParaRPr>
          </a:p>
          <a:p>
            <a:endParaRPr lang="nl-NL" b="1" dirty="0"/>
          </a:p>
          <a:p>
            <a:r>
              <a:rPr lang="nl-NL" b="1" dirty="0"/>
              <a:t>STEAM SYSTEM				</a:t>
            </a:r>
            <a:endParaRPr lang="nl-NL" sz="1800" b="1" dirty="0">
              <a:solidFill>
                <a:schemeClr val="tx1"/>
              </a:solidFill>
            </a:endParaRPr>
          </a:p>
          <a:p>
            <a:r>
              <a:rPr lang="nl-NL" sz="1800" b="1" dirty="0">
                <a:solidFill>
                  <a:schemeClr val="tx1"/>
                </a:solidFill>
              </a:rPr>
              <a:t>TURNING GEAR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sz="1800" b="1" dirty="0">
                <a:solidFill>
                  <a:schemeClr val="tx1"/>
                </a:solidFill>
              </a:rPr>
              <a:t>STARTING AIR 	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b="1" dirty="0"/>
              <a:t>VENTILATION</a:t>
            </a:r>
            <a:r>
              <a:rPr lang="nl-NL" sz="1800" b="1" dirty="0">
                <a:solidFill>
                  <a:schemeClr val="tx1"/>
                </a:solidFill>
              </a:rPr>
              <a:t>	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sz="1800" b="1" dirty="0">
                <a:solidFill>
                  <a:schemeClr val="tx1"/>
                </a:solidFill>
              </a:rPr>
              <a:t>AIR CONDITIONING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sz="1800" b="1" dirty="0">
              <a:solidFill>
                <a:schemeClr val="tx1"/>
              </a:solidFill>
            </a:endParaRPr>
          </a:p>
          <a:p>
            <a:r>
              <a:rPr lang="nl-NL" sz="1800" b="1" dirty="0">
                <a:solidFill>
                  <a:schemeClr val="tx1"/>
                </a:solidFill>
              </a:rPr>
              <a:t>STEERING GEAR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sz="18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9D8622-9FC8-9812-32AD-065236F331CF}"/>
              </a:ext>
            </a:extLst>
          </p:cNvPr>
          <p:cNvCxnSpPr/>
          <p:nvPr/>
        </p:nvCxnSpPr>
        <p:spPr>
          <a:xfrm>
            <a:off x="6180667" y="1529991"/>
            <a:ext cx="0" cy="3575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ution sticker High Voltage, staand 297 x 210 mm (A4)">
            <a:extLst>
              <a:ext uri="{FF2B5EF4-FFF2-40B4-BE49-F238E27FC236}">
                <a16:creationId xmlns:a16="http://schemas.microsoft.com/office/drawing/2014/main" id="{0F464D8A-57E3-C288-7B11-403D7A596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549" y="3454399"/>
            <a:ext cx="1088384" cy="153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05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D05C34-75C0-449F-906A-365C6EE4F4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6470C5-EF38-4994-AA86-8209D20AE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185332"/>
            <a:ext cx="9986075" cy="4538135"/>
          </a:xfrm>
        </p:spPr>
        <p:txBody>
          <a:bodyPr>
            <a:normAutofit/>
          </a:bodyPr>
          <a:lstStyle/>
          <a:p>
            <a:r>
              <a:rPr lang="nl-NL" sz="1800" b="0" dirty="0">
                <a:solidFill>
                  <a:schemeClr val="tx1"/>
                </a:solidFill>
              </a:rPr>
              <a:t>DIESEL GENERATOR 1	ONLINE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DIESEL GENERATOR 2 	MAINTENANCE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SHAFT GENERATOR		STAND-BY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EMDG			STAND-BY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START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2	OFF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SERVIVE AIR COMPRESSOR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	1	ON</a:t>
            </a:r>
            <a:br>
              <a:rPr lang="nl-NL" sz="1800" b="0" dirty="0">
                <a:solidFill>
                  <a:schemeClr val="tx1"/>
                </a:solidFill>
              </a:rPr>
            </a:b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HYDROFORE SYSTEM	ON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REFRIGERATION SYSTEM	ON 	</a:t>
            </a:r>
            <a:br>
              <a:rPr lang="nl-NL" sz="1800" b="0" dirty="0">
                <a:solidFill>
                  <a:schemeClr val="tx1"/>
                </a:solidFill>
              </a:rPr>
            </a:br>
            <a:r>
              <a:rPr lang="nl-NL" sz="1800" b="0" dirty="0">
                <a:solidFill>
                  <a:schemeClr val="tx1"/>
                </a:solidFill>
              </a:rPr>
              <a:t>	</a:t>
            </a:r>
            <a:br>
              <a:rPr lang="nl-NL" sz="1800" b="0" dirty="0">
                <a:solidFill>
                  <a:schemeClr val="tx1"/>
                </a:solidFill>
              </a:rPr>
            </a:br>
            <a:endParaRPr lang="nl-NL" sz="1800" b="0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F886909-00ED-4FF1-B7C9-B14BC8CF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1" y="543016"/>
            <a:ext cx="8157117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Status Engine Room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D9E923B-8D54-493B-9ADD-CD36E841E5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FA1AA4-BC2F-F155-D217-A33210C31CA0}"/>
              </a:ext>
            </a:extLst>
          </p:cNvPr>
          <p:cNvSpPr txBox="1"/>
          <p:nvPr/>
        </p:nvSpPr>
        <p:spPr>
          <a:xfrm>
            <a:off x="1303867" y="1607741"/>
            <a:ext cx="448733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solidFill>
                  <a:schemeClr val="tx1"/>
                </a:solidFill>
              </a:rPr>
              <a:t>ELECTRICAL POWER 			</a:t>
            </a:r>
          </a:p>
          <a:p>
            <a:r>
              <a:rPr lang="nl-NL" dirty="0"/>
              <a:t>	GENERATORS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POWER DISTRIBUTION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BOW THRUSTER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DECK MACHINERY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dirty="0"/>
          </a:p>
          <a:p>
            <a:r>
              <a:rPr lang="nl-NL" b="1" dirty="0"/>
              <a:t>	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67C70A1-B039-E654-6175-1BB063E9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695416"/>
            <a:ext cx="10972798" cy="3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3000" b="1" dirty="0">
                <a:latin typeface="Arial" panose="020B0604020202020204" pitchFamily="34" charset="0"/>
                <a:cs typeface="Arial" panose="020B0604020202020204" pitchFamily="34" charset="0"/>
              </a:rPr>
              <a:t>EXAMPLE: DEPARTURE CHECKLIST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19C132-40CE-49A3-442E-00AAC2167124}"/>
              </a:ext>
            </a:extLst>
          </p:cNvPr>
          <p:cNvSpPr txBox="1"/>
          <p:nvPr/>
        </p:nvSpPr>
        <p:spPr>
          <a:xfrm>
            <a:off x="6832603" y="1607741"/>
            <a:ext cx="430953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/>
              <a:t>MAIN ENGINE</a:t>
            </a:r>
          </a:p>
          <a:p>
            <a:r>
              <a:rPr lang="nl-NL" b="1" dirty="0"/>
              <a:t>	</a:t>
            </a:r>
            <a:r>
              <a:rPr lang="nl-NL" dirty="0"/>
              <a:t>COOLING WATER SYSTEM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FUEL OIL SYSTEM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dirty="0"/>
              <a:t>	LUBRICATION OIL SYSTEMS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sz="1800" b="1" dirty="0">
              <a:solidFill>
                <a:schemeClr val="tx1"/>
              </a:solidFill>
            </a:endParaRPr>
          </a:p>
          <a:p>
            <a:endParaRPr lang="nl-NL" b="1" dirty="0"/>
          </a:p>
          <a:p>
            <a:r>
              <a:rPr lang="nl-NL" sz="1800" b="1" dirty="0">
                <a:solidFill>
                  <a:schemeClr val="tx1"/>
                </a:solidFill>
              </a:rPr>
              <a:t>TURNING GEAR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sz="1800" b="1" dirty="0">
                <a:solidFill>
                  <a:schemeClr val="tx1"/>
                </a:solidFill>
              </a:rPr>
              <a:t>STARTING AIR 	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b="1" dirty="0"/>
              <a:t>VENTILATION</a:t>
            </a:r>
            <a:r>
              <a:rPr lang="nl-NL" sz="1800" b="1" dirty="0">
                <a:solidFill>
                  <a:schemeClr val="tx1"/>
                </a:solidFill>
              </a:rPr>
              <a:t>	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r>
              <a:rPr lang="nl-NL" sz="1800" b="1" dirty="0">
                <a:solidFill>
                  <a:schemeClr val="tx1"/>
                </a:solidFill>
              </a:rPr>
              <a:t>AIR CONDITIONING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sz="1800" b="1" dirty="0">
              <a:solidFill>
                <a:schemeClr val="tx1"/>
              </a:solidFill>
            </a:endParaRPr>
          </a:p>
          <a:p>
            <a:r>
              <a:rPr lang="nl-NL" sz="1800" b="1" dirty="0">
                <a:solidFill>
                  <a:schemeClr val="tx1"/>
                </a:solidFill>
              </a:rPr>
              <a:t>STEERING GEAR				</a:t>
            </a:r>
            <a:r>
              <a:rPr lang="el-GR" sz="1800" dirty="0">
                <a:solidFill>
                  <a:schemeClr val="tx1"/>
                </a:solidFill>
              </a:rPr>
              <a:t>Ο</a:t>
            </a:r>
            <a:endParaRPr lang="nl-NL" dirty="0"/>
          </a:p>
          <a:p>
            <a:endParaRPr lang="nl-NL" sz="18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9D8622-9FC8-9812-32AD-065236F331CF}"/>
              </a:ext>
            </a:extLst>
          </p:cNvPr>
          <p:cNvCxnSpPr/>
          <p:nvPr/>
        </p:nvCxnSpPr>
        <p:spPr>
          <a:xfrm>
            <a:off x="6180667" y="1529991"/>
            <a:ext cx="0" cy="3575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aution sticker High Voltage, staand 297 x 210 mm (A4)">
            <a:extLst>
              <a:ext uri="{FF2B5EF4-FFF2-40B4-BE49-F238E27FC236}">
                <a16:creationId xmlns:a16="http://schemas.microsoft.com/office/drawing/2014/main" id="{0F464D8A-57E3-C288-7B11-403D7A596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549" y="3454399"/>
            <a:ext cx="1088384" cy="153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957180"/>
      </p:ext>
    </p:extLst>
  </p:cSld>
  <p:clrMapOvr>
    <a:masterClrMapping/>
  </p:clrMapOvr>
</p:sld>
</file>

<file path=ppt/theme/theme1.xml><?xml version="1.0" encoding="utf-8"?>
<a:theme xmlns:a="http://schemas.openxmlformats.org/drawingml/2006/main" name="MSTC">
  <a:themeElements>
    <a:clrScheme name="MSTC">
      <a:dk1>
        <a:srgbClr val="1C1C1A"/>
      </a:dk1>
      <a:lt1>
        <a:srgbClr val="FFFFFF"/>
      </a:lt1>
      <a:dk2>
        <a:srgbClr val="0F32A0"/>
      </a:dk2>
      <a:lt2>
        <a:srgbClr val="FFFFFF"/>
      </a:lt2>
      <a:accent1>
        <a:srgbClr val="0F32A0"/>
      </a:accent1>
      <a:accent2>
        <a:srgbClr val="2CAAAA"/>
      </a:accent2>
      <a:accent3>
        <a:srgbClr val="FFFFFF"/>
      </a:accent3>
      <a:accent4>
        <a:srgbClr val="0F32A0"/>
      </a:accent4>
      <a:accent5>
        <a:srgbClr val="2CAAAA"/>
      </a:accent5>
      <a:accent6>
        <a:srgbClr val="FFFFFF"/>
      </a:accent6>
      <a:hlink>
        <a:srgbClr val="19329B"/>
      </a:hlink>
      <a:folHlink>
        <a:srgbClr val="19329B"/>
      </a:folHlink>
    </a:clrScheme>
    <a:fontScheme name="NHL Stend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TC PowerPoint sjabloon" id="{9440278B-2C21-D148-966F-F3746D52FB70}" vid="{DE589D39-82A5-B24A-99F9-05A9D070FE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6215F1A87D1A45A40C4620EA9043C0" ma:contentTypeVersion="8" ma:contentTypeDescription="Een nieuw document maken." ma:contentTypeScope="" ma:versionID="cd58477370405ced3181702a335d8c21">
  <xsd:schema xmlns:xsd="http://www.w3.org/2001/XMLSchema" xmlns:xs="http://www.w3.org/2001/XMLSchema" xmlns:p="http://schemas.microsoft.com/office/2006/metadata/properties" xmlns:ns2="8352c4a5-4dc9-451e-a63d-17857af095a4" xmlns:ns3="04f016c4-43ed-49cd-a98c-86b74cf248a7" targetNamespace="http://schemas.microsoft.com/office/2006/metadata/properties" ma:root="true" ma:fieldsID="d1e666b104dc9eec77fcbd393309e4d7" ns2:_="" ns3:_="">
    <xsd:import namespace="8352c4a5-4dc9-451e-a63d-17857af095a4"/>
    <xsd:import namespace="04f016c4-43ed-49cd-a98c-86b74cf248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2c4a5-4dc9-451e-a63d-17857af09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016c4-43ed-49cd-a98c-86b74cf248a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2F1F0B-E916-4D8A-9057-15970482E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52c4a5-4dc9-451e-a63d-17857af095a4"/>
    <ds:schemaRef ds:uri="04f016c4-43ed-49cd-a98c-86b74cf248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C593F0-4595-448C-B1B2-76D90BA26E55}">
  <ds:schemaRefs>
    <ds:schemaRef ds:uri="8352c4a5-4dc9-451e-a63d-17857af095a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4f016c4-43ed-49cd-a98c-86b74cf248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CB1B2F9-4307-426B-AE40-E7CB5997A0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MSTC PowerPoint sjabloon</Template>
  <TotalTime>5052</TotalTime>
  <Words>600</Words>
  <Application>Microsoft Office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Times New Roman</vt:lpstr>
      <vt:lpstr>MSTC</vt:lpstr>
      <vt:lpstr>Engine Room Simulator Prepare ER for departure  2-MHBO</vt:lpstr>
      <vt:lpstr>POSITION  MOORED  SCHEDULED DEPARTURE 1500H   CONTACT BRIDGE FOR MORE DEPARTURE INFORMATION  CARGO OPERATIONS  CONTRACT BRIDGE FOR FURTHER INFORMATION  BUNKER OPERATIONS  FUEL OIL    FINISHED / DISCONNECTED  LUBRIOCATION OIL  FINISHED / DISCONNECTED  WATER   SCHEDULED </vt:lpstr>
      <vt:lpstr>DIESEL GENERATOR 1 ONLINE DIESEL GENERATOR 2  MAINTENANCE SHAFT GENERATOR  STAND-BY EMDG   STAND-BY  START AIR COMPRESSOR   1 ON   2 OFF SERVIVE AIR COMPRESSOR   1 ON  HYDROFORE SYSTEM ON REFRIGERATION SYSTEM ON     </vt:lpstr>
      <vt:lpstr>DIESEL GENERATOR 1 ONLINE DIESEL GENERATOR 2  MAINTENANCE SHAFT GENERATOR  STAND-BY EMDG   STAND-BY  START AIR COMPRESSOR   1 ON   2 OFF SERVIVE AIR COMPRESSOR   1 ON  HYDROFORE SYSTEM ON REFRIGERATION SYSTEM ON     </vt:lpstr>
      <vt:lpstr>DIESEL GENERATOR 1 ONLINE DIESEL GENERATOR 2  MAINTENANCE SHAFT GENERATOR  STAND-BY EMDG   STAND-BY  START AIR COMPRESSOR   1 ON   2 OFF SERVIVE AIR COMPRESSOR   1 ON  HYDROFORE SYSTEM ON REFRIGERATION SYSTEM ON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Roelof Vellinga</dc:creator>
  <dc:description>Template by Orange Pepper_x000d_
Design by G2K_x000d_
2018</dc:description>
  <cp:lastModifiedBy>Lynn Vleugels</cp:lastModifiedBy>
  <cp:revision>24</cp:revision>
  <dcterms:created xsi:type="dcterms:W3CDTF">2021-06-18T06:53:34Z</dcterms:created>
  <dcterms:modified xsi:type="dcterms:W3CDTF">2023-02-01T14:35:52Z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0x010100736215F1A87D1A45A40C4620EA9043C0</vt:lpwstr>
  </property>
</Properties>
</file>