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309" r:id="rId5"/>
    <p:sldId id="306" r:id="rId6"/>
    <p:sldId id="295" r:id="rId7"/>
    <p:sldId id="292" r:id="rId8"/>
    <p:sldId id="313" r:id="rId9"/>
    <p:sldId id="311" r:id="rId10"/>
    <p:sldId id="297" r:id="rId11"/>
    <p:sldId id="287" r:id="rId12"/>
    <p:sldId id="305" r:id="rId13"/>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24" autoAdjust="0"/>
  </p:normalViewPr>
  <p:slideViewPr>
    <p:cSldViewPr snapToGrid="0">
      <p:cViewPr varScale="1">
        <p:scale>
          <a:sx n="77" d="100"/>
          <a:sy n="77" d="100"/>
        </p:scale>
        <p:origin x="232" y="72"/>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3" d="100"/>
          <a:sy n="93"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Vleugels" userId="2d3431dd-0a2b-4cc7-b2a3-6486e96dbbde" providerId="ADAL" clId="{A60450E2-2915-406F-80E7-C9064D37F2E8}"/>
    <pc:docChg chg="modSld">
      <pc:chgData name="Lynn Vleugels" userId="2d3431dd-0a2b-4cc7-b2a3-6486e96dbbde" providerId="ADAL" clId="{A60450E2-2915-406F-80E7-C9064D37F2E8}" dt="2024-01-31T08:17:08.390" v="39" actId="20577"/>
      <pc:docMkLst>
        <pc:docMk/>
      </pc:docMkLst>
      <pc:sldChg chg="modSp mod">
        <pc:chgData name="Lynn Vleugels" userId="2d3431dd-0a2b-4cc7-b2a3-6486e96dbbde" providerId="ADAL" clId="{A60450E2-2915-406F-80E7-C9064D37F2E8}" dt="2024-01-31T08:17:08.390" v="39" actId="20577"/>
        <pc:sldMkLst>
          <pc:docMk/>
          <pc:sldMk cId="2271433138" sldId="305"/>
        </pc:sldMkLst>
        <pc:spChg chg="mod">
          <ac:chgData name="Lynn Vleugels" userId="2d3431dd-0a2b-4cc7-b2a3-6486e96dbbde" providerId="ADAL" clId="{A60450E2-2915-406F-80E7-C9064D37F2E8}" dt="2024-01-31T08:17:08.390" v="39" actId="20577"/>
          <ac:spMkLst>
            <pc:docMk/>
            <pc:sldMk cId="2271433138" sldId="305"/>
            <ac:spMk id="3" creationId="{24AFFC60-19C3-4901-93F7-7AAF4C09F8C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DA204F7-5675-4C59-A27A-65E32996FCDA}" type="datetime1">
              <a:rPr lang="nl-NL" smtClean="0"/>
              <a:t>29-1-2024</a:t>
            </a:fld>
            <a:endParaRPr lang="nl-NL"/>
          </a:p>
        </p:txBody>
      </p:sp>
      <p:sp>
        <p:nvSpPr>
          <p:cNvPr id="4" name="Tijdelijke aanduiding voor voettekst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DD7E118-DCD0-425E-8F60-56D854F8828A}" type="slidenum">
              <a:rPr lang="nl-NL" smtClean="0"/>
              <a:t>‹#›</a:t>
            </a:fld>
            <a:endParaRPr lang="nl-NL"/>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E6607-814F-4CEC-A2A8-DFFAB9AE84F2}" type="datetime1">
              <a:rPr lang="nl-NL" smtClean="0"/>
              <a:pPr/>
              <a:t>29-1-2024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6B913A0-8194-43AB-8CE1-D8825DE3150C}" type="slidenum">
              <a:rPr lang="nl-NL" noProof="0" smtClean="0"/>
              <a:t>‹#›</a:t>
            </a:fld>
            <a:endParaRPr lang="nl-NL" noProof="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1</a:t>
            </a:fld>
            <a:endParaRPr lang="nl-NL"/>
          </a:p>
        </p:txBody>
      </p:sp>
    </p:spTree>
    <p:extLst>
      <p:ext uri="{BB962C8B-B14F-4D97-AF65-F5344CB8AC3E}">
        <p14:creationId xmlns:p14="http://schemas.microsoft.com/office/powerpoint/2010/main" val="162568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6B913A0-8194-43AB-8CE1-D8825DE3150C}" type="slidenum">
              <a:rPr lang="nl-NL" smtClean="0"/>
              <a:t>2</a:t>
            </a:fld>
            <a:endParaRPr lang="nl-NL"/>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3</a:t>
            </a:fld>
            <a:endParaRPr lang="nl-NL"/>
          </a:p>
        </p:txBody>
      </p:sp>
    </p:spTree>
    <p:extLst>
      <p:ext uri="{BB962C8B-B14F-4D97-AF65-F5344CB8AC3E}">
        <p14:creationId xmlns:p14="http://schemas.microsoft.com/office/powerpoint/2010/main" val="70399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4</a:t>
            </a:fld>
            <a:endParaRPr lang="nl-NL"/>
          </a:p>
        </p:txBody>
      </p:sp>
    </p:spTree>
    <p:extLst>
      <p:ext uri="{BB962C8B-B14F-4D97-AF65-F5344CB8AC3E}">
        <p14:creationId xmlns:p14="http://schemas.microsoft.com/office/powerpoint/2010/main" val="1923618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5</a:t>
            </a:fld>
            <a:endParaRPr lang="nl-NL"/>
          </a:p>
        </p:txBody>
      </p:sp>
    </p:spTree>
    <p:extLst>
      <p:ext uri="{BB962C8B-B14F-4D97-AF65-F5344CB8AC3E}">
        <p14:creationId xmlns:p14="http://schemas.microsoft.com/office/powerpoint/2010/main" val="9355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6</a:t>
            </a:fld>
            <a:endParaRPr lang="nl-NL"/>
          </a:p>
        </p:txBody>
      </p:sp>
    </p:spTree>
    <p:extLst>
      <p:ext uri="{BB962C8B-B14F-4D97-AF65-F5344CB8AC3E}">
        <p14:creationId xmlns:p14="http://schemas.microsoft.com/office/powerpoint/2010/main" val="22747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6B913A0-8194-43AB-8CE1-D8825DE3150C}" type="slidenum">
              <a:rPr lang="nl-NL" smtClean="0"/>
              <a:t>7</a:t>
            </a:fld>
            <a:endParaRPr lang="nl-NL"/>
          </a:p>
        </p:txBody>
      </p:sp>
    </p:spTree>
    <p:extLst>
      <p:ext uri="{BB962C8B-B14F-4D97-AF65-F5344CB8AC3E}">
        <p14:creationId xmlns:p14="http://schemas.microsoft.com/office/powerpoint/2010/main" val="170791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8</a:t>
            </a:fld>
            <a:endParaRPr lang="nl-NL"/>
          </a:p>
        </p:txBody>
      </p:sp>
    </p:spTree>
    <p:extLst>
      <p:ext uri="{BB962C8B-B14F-4D97-AF65-F5344CB8AC3E}">
        <p14:creationId xmlns:p14="http://schemas.microsoft.com/office/powerpoint/2010/main" val="406886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6B913A0-8194-43AB-8CE1-D8825DE3150C}" type="slidenum">
              <a:rPr lang="nl-NL" smtClean="0"/>
              <a:t>9</a:t>
            </a:fld>
            <a:endParaRPr lang="nl-NL"/>
          </a:p>
        </p:txBody>
      </p:sp>
    </p:spTree>
    <p:extLst>
      <p:ext uri="{BB962C8B-B14F-4D97-AF65-F5344CB8AC3E}">
        <p14:creationId xmlns:p14="http://schemas.microsoft.com/office/powerpoint/2010/main" val="1145527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0" name="Tijdelijke aanduiding voor afbeelding 8" descr="foto van palmblad tegen roze achtergro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hthoek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730584" y="1901952"/>
            <a:ext cx="3937416" cy="2387600"/>
          </a:xfrm>
        </p:spPr>
        <p:txBody>
          <a:bodyPr rtlCol="0" anchor="b">
            <a:normAutofit/>
          </a:bodyPr>
          <a:lstStyle>
            <a:lvl1pPr algn="l">
              <a:defRPr sz="4000"/>
            </a:lvl1pPr>
          </a:lstStyle>
          <a:p>
            <a:pPr rtl="0"/>
            <a:r>
              <a:rPr lang="nl-NL" noProof="0"/>
              <a:t>Klik om de titelstijl van het model te bewerken</a:t>
            </a:r>
          </a:p>
        </p:txBody>
      </p:sp>
      <p:sp>
        <p:nvSpPr>
          <p:cNvPr id="9" name="Subtitel 2">
            <a:extLst>
              <a:ext uri="{FF2B5EF4-FFF2-40B4-BE49-F238E27FC236}">
                <a16:creationId xmlns:a16="http://schemas.microsoft.com/office/drawing/2014/main" id="{8FD8B2AA-F7CC-4211-87D1-ABF49E99949D}"/>
              </a:ext>
            </a:extLst>
          </p:cNvPr>
          <p:cNvSpPr>
            <a:spLocks noGrp="1"/>
          </p:cNvSpPr>
          <p:nvPr>
            <p:ph type="subTitle" idx="1" hasCustomPrompt="1"/>
          </p:nvPr>
        </p:nvSpPr>
        <p:spPr>
          <a:xfrm>
            <a:off x="6730584" y="4379976"/>
            <a:ext cx="393741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11" name="Tijdelijke aanduiding voor afbeelding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rtlCol="0"/>
          <a:lstStyle/>
          <a:p>
            <a:pPr rtl="0"/>
            <a:r>
              <a:rPr lang="en-US" noProof="0"/>
              <a:t>Click icon to add picture</a:t>
            </a:r>
            <a:endParaRPr lang="nl-NL" noProof="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ico’s en beloningen">
    <p:spTree>
      <p:nvGrpSpPr>
        <p:cNvPr id="1" name=""/>
        <p:cNvGrpSpPr/>
        <p:nvPr/>
      </p:nvGrpSpPr>
      <p:grpSpPr>
        <a:xfrm>
          <a:off x="0" y="0"/>
          <a:ext cx="0" cy="0"/>
          <a:chOff x="0" y="0"/>
          <a:chExt cx="0" cy="0"/>
        </a:xfrm>
      </p:grpSpPr>
      <p:pic>
        <p:nvPicPr>
          <p:cNvPr id="13" name="Tijdelijke aanduiding voor afbeelding 44" descr="Foto van palmbladeren&#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hthoek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5" name="Titel 1">
            <a:extLst>
              <a:ext uri="{FF2B5EF4-FFF2-40B4-BE49-F238E27FC236}">
                <a16:creationId xmlns:a16="http://schemas.microsoft.com/office/drawing/2014/main" id="{6A8F5C17-5DF3-42C2-B87F-A2F50BE0466C}"/>
              </a:ext>
            </a:extLst>
          </p:cNvPr>
          <p:cNvSpPr>
            <a:spLocks noGrp="1"/>
          </p:cNvSpPr>
          <p:nvPr>
            <p:ph type="title" hasCustomPrompt="1"/>
          </p:nvPr>
        </p:nvSpPr>
        <p:spPr>
          <a:xfrm>
            <a:off x="1600200" y="1371600"/>
            <a:ext cx="5057774" cy="640080"/>
          </a:xfrm>
        </p:spPr>
        <p:txBody>
          <a:bodyPr rtlCol="0">
            <a:noAutofit/>
          </a:bodyPr>
          <a:lstStyle>
            <a:lvl1pPr algn="l">
              <a:defRPr sz="3600"/>
            </a:lvl1pPr>
          </a:lstStyle>
          <a:p>
            <a:pPr rtl="0"/>
            <a:r>
              <a:rPr lang="nl-NL" noProof="0"/>
              <a:t>Klik om de titelstijl van het model te bewerken</a:t>
            </a:r>
          </a:p>
        </p:txBody>
      </p:sp>
      <p:sp>
        <p:nvSpPr>
          <p:cNvPr id="12" name="Tijdelijke aanduiding voor afbeelding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rtlCol="0"/>
          <a:lstStyle/>
          <a:p>
            <a:pPr rtl="0"/>
            <a:r>
              <a:rPr lang="en-US" noProof="0"/>
              <a:t>Click icon to add picture</a:t>
            </a:r>
            <a:endParaRPr lang="nl-NL" noProof="0"/>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6254496"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nl-NL" noProof="0"/>
              <a:t>Klik om tekst te bewerken</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8714232"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nl-NL" noProof="0"/>
              <a:t>Klik om tekst te bewerken</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nl-NL" noProof="0"/>
              <a:t>Contoso-bedrijfsplan</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langrijk">
    <p:spTree>
      <p:nvGrpSpPr>
        <p:cNvPr id="1" name=""/>
        <p:cNvGrpSpPr/>
        <p:nvPr/>
      </p:nvGrpSpPr>
      <p:grpSpPr>
        <a:xfrm>
          <a:off x="0" y="0"/>
          <a:ext cx="0" cy="0"/>
          <a:chOff x="0" y="0"/>
          <a:chExt cx="0" cy="0"/>
        </a:xfrm>
      </p:grpSpPr>
      <p:pic>
        <p:nvPicPr>
          <p:cNvPr id="13" name="Tijdelijke aanduiding voor afbeelding 8" descr="foto van laptoptoetsenbord omkaderd door 2 palmbladeren&#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hthoek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5" name="Titel 1">
            <a:extLst>
              <a:ext uri="{FF2B5EF4-FFF2-40B4-BE49-F238E27FC236}">
                <a16:creationId xmlns:a16="http://schemas.microsoft.com/office/drawing/2014/main" id="{6A8F5C17-5DF3-42C2-B87F-A2F50BE0466C}"/>
              </a:ext>
            </a:extLst>
          </p:cNvPr>
          <p:cNvSpPr>
            <a:spLocks noGrp="1"/>
          </p:cNvSpPr>
          <p:nvPr>
            <p:ph type="title" hasCustomPrompt="1"/>
          </p:nvPr>
        </p:nvSpPr>
        <p:spPr>
          <a:xfrm>
            <a:off x="1271016" y="1929383"/>
            <a:ext cx="4480560" cy="640080"/>
          </a:xfrm>
        </p:spPr>
        <p:txBody>
          <a:bodyPr rtlCol="0">
            <a:noAutofit/>
          </a:bodyPr>
          <a:lstStyle>
            <a:lvl1pPr algn="l">
              <a:defRPr sz="36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tekst te bewerken</a:t>
            </a:r>
          </a:p>
        </p:txBody>
      </p:sp>
      <p:sp>
        <p:nvSpPr>
          <p:cNvPr id="4" name="Tijdelijke aanduiding voor inhoud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nl-NL" noProof="0"/>
              <a:t>Klik om tekst te bewerken</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tekst te bewerken</a:t>
            </a:r>
          </a:p>
        </p:txBody>
      </p:sp>
      <p:sp>
        <p:nvSpPr>
          <p:cNvPr id="6" name="Tijdelijke aanduiding voor inhoud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nl-NL" noProof="0"/>
              <a:t>Klik om tekst te bewerken</a:t>
            </a:r>
          </a:p>
        </p:txBody>
      </p:sp>
      <p:sp>
        <p:nvSpPr>
          <p:cNvPr id="12" name="Tijdelijke aanduiding voor afbeelding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rtlCol="0"/>
          <a:lstStyle/>
          <a:p>
            <a:pPr rtl="0"/>
            <a:r>
              <a:rPr lang="en-US" noProof="0"/>
              <a:t>Click icon to add picture</a:t>
            </a:r>
            <a:endParaRPr lang="nl-NL" noProof="0"/>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nl-NL" noProof="0"/>
              <a:t>Contoso-bedrijfsplan</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839788" y="714980"/>
            <a:ext cx="10515600" cy="640080"/>
          </a:xfrm>
        </p:spPr>
        <p:txBody>
          <a:bodyPr rtlCol="0">
            <a:normAutofit/>
          </a:bodyPr>
          <a:lstStyle>
            <a:lvl1pPr>
              <a:defRPr sz="36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839788" y="1819656"/>
            <a:ext cx="5157787"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A91BC8B9-8F2B-4131-A090-0ACBEEE80BB7}"/>
              </a:ext>
            </a:extLst>
          </p:cNvPr>
          <p:cNvSpPr>
            <a:spLocks noGrp="1"/>
          </p:cNvSpPr>
          <p:nvPr>
            <p:ph sz="half" idx="2" hasCustomPrompt="1"/>
          </p:nvPr>
        </p:nvSpPr>
        <p:spPr>
          <a:xfrm>
            <a:off x="839788" y="2386584"/>
            <a:ext cx="5157787" cy="368458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172200" y="1819656"/>
            <a:ext cx="5183188"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172200" y="2386584"/>
            <a:ext cx="5183188" cy="368458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nl-NL" noProof="0"/>
              <a:t>Contoso-bedrijfsplan</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rtlCol="0">
            <a:normAutofit/>
          </a:bodyPr>
          <a:lstStyle>
            <a:lvl1pPr>
              <a:defRPr sz="36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1536192"/>
            <a:ext cx="10515600" cy="435133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langrijke concepten">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en-US" noProof="0"/>
              <a:t>Click icon to add picture</a:t>
            </a:r>
            <a:endParaRPr lang="nl-NL" noProof="0"/>
          </a:p>
        </p:txBody>
      </p:sp>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a:xfrm>
            <a:off x="1184910" y="1878096"/>
            <a:ext cx="4572000" cy="939209"/>
          </a:xfrm>
        </p:spPr>
        <p:txBody>
          <a:bodyPr rtlCol="0"/>
          <a:lstStyle/>
          <a:p>
            <a:pPr rtl="0"/>
            <a:r>
              <a:rPr lang="nl-NL" noProof="0"/>
              <a:t>Klik om de titelstijl van het model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
        <p:nvSpPr>
          <p:cNvPr id="8" name="Tijdelijke aanduiding voor inhoud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9" name="Tijdelijke aanduiding voor inhoud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0" name="Tijdelijke aanduiding voor inhoud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1" name="Tijdelijke aanduiding voor inhoud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8" name="Tijdelijke aanduiding voor afbeelding 13" descr="close-upfoto van bladeren&#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hthoek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a:xfrm>
            <a:off x="4724400" y="2450592"/>
            <a:ext cx="2743200" cy="640080"/>
          </a:xfrm>
        </p:spPr>
        <p:txBody>
          <a:bodyPr rtlCol="0">
            <a:noAutofit/>
          </a:bodyPr>
          <a:lstStyle>
            <a:lvl1pPr algn="ctr">
              <a:defRPr sz="36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rtlCol="0">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l-NL" noProof="0"/>
              <a:t>Klik om tekst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lumMod val="85000"/>
                  </a:schemeClr>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lumMod val="85000"/>
                  </a:schemeClr>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everklaring">
    <p:spTree>
      <p:nvGrpSpPr>
        <p:cNvPr id="1" name=""/>
        <p:cNvGrpSpPr/>
        <p:nvPr/>
      </p:nvGrpSpPr>
      <p:grpSpPr>
        <a:xfrm>
          <a:off x="0" y="0"/>
          <a:ext cx="0" cy="0"/>
          <a:chOff x="0" y="0"/>
          <a:chExt cx="0" cy="0"/>
        </a:xfrm>
      </p:grpSpPr>
      <p:pic>
        <p:nvPicPr>
          <p:cNvPr id="9" name="Tijdelijke aanduiding voor afbeelding 8" descr="Foto van palmboombladeren&#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hthoek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8" name="Tijdelijke aanduiding voor afbeelding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rtlCol="0"/>
          <a:lstStyle/>
          <a:p>
            <a:pPr rtl="0"/>
            <a:r>
              <a:rPr lang="en-US" noProof="0"/>
              <a:t>Click icon to add picture</a:t>
            </a:r>
            <a:endParaRPr lang="nl-NL" noProof="0"/>
          </a:p>
        </p:txBody>
      </p:sp>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a:xfrm>
            <a:off x="1463040" y="1828800"/>
            <a:ext cx="4087368" cy="841248"/>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rtlCol="0">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Klik om tekst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lumMod val="75000"/>
                  </a:schemeClr>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Tijdelijke aanduiding voor afbeelding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defRPr sz="3600"/>
            </a:lvl1pPr>
          </a:lstStyle>
          <a:p>
            <a:pPr rtl="0"/>
            <a:r>
              <a:rPr lang="nl-NL" noProof="0"/>
              <a:t>Klik om de titelstijl van het model te bewerken</a:t>
            </a:r>
          </a:p>
        </p:txBody>
      </p:sp>
      <p:sp>
        <p:nvSpPr>
          <p:cNvPr id="8" name="Tijdelijke aanduiding voor afbeelding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US" noProof="0"/>
              <a:t>Click icon to add picture</a:t>
            </a:r>
            <a:endParaRPr lang="nl-NL" noProof="0"/>
          </a:p>
        </p:txBody>
      </p:sp>
      <p:sp>
        <p:nvSpPr>
          <p:cNvPr id="13" name="Tijdelijke aanduiding voor tekst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Naam</a:t>
            </a:r>
          </a:p>
        </p:txBody>
      </p:sp>
      <p:sp>
        <p:nvSpPr>
          <p:cNvPr id="14" name="Tijdelijke aanduiding voor tekst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Titel</a:t>
            </a:r>
          </a:p>
        </p:txBody>
      </p:sp>
      <p:sp>
        <p:nvSpPr>
          <p:cNvPr id="9" name="Tijdelijke aanduiding voor afbeelding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US" noProof="0"/>
              <a:t>Click icon to add picture</a:t>
            </a:r>
            <a:endParaRPr lang="nl-NL" noProof="0"/>
          </a:p>
        </p:txBody>
      </p:sp>
      <p:sp>
        <p:nvSpPr>
          <p:cNvPr id="15" name="Tijdelijke aanduiding voor tekst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Naam</a:t>
            </a:r>
          </a:p>
        </p:txBody>
      </p:sp>
      <p:sp>
        <p:nvSpPr>
          <p:cNvPr id="16" name="Tijdelijke aanduiding voor tekst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Titel</a:t>
            </a:r>
          </a:p>
        </p:txBody>
      </p:sp>
      <p:sp>
        <p:nvSpPr>
          <p:cNvPr id="10" name="Tijdelijke aanduiding voor afbeelding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US" noProof="0"/>
              <a:t>Click icon to add picture</a:t>
            </a:r>
            <a:endParaRPr lang="nl-NL" noProof="0"/>
          </a:p>
        </p:txBody>
      </p:sp>
      <p:sp>
        <p:nvSpPr>
          <p:cNvPr id="17" name="Tijdelijke aanduiding voor tekst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Naam</a:t>
            </a:r>
          </a:p>
        </p:txBody>
      </p:sp>
      <p:sp>
        <p:nvSpPr>
          <p:cNvPr id="18" name="Tijdelijke aanduiding voor tekst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Titel</a:t>
            </a:r>
          </a:p>
        </p:txBody>
      </p:sp>
      <p:sp>
        <p:nvSpPr>
          <p:cNvPr id="11" name="Tijdelijke aanduiding voor afbeelding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US" noProof="0"/>
              <a:t>Click icon to add picture</a:t>
            </a:r>
            <a:endParaRPr lang="nl-NL" noProof="0"/>
          </a:p>
        </p:txBody>
      </p:sp>
      <p:sp>
        <p:nvSpPr>
          <p:cNvPr id="19" name="Tijdelijke aanduiding voor tekst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Naam</a:t>
            </a:r>
          </a:p>
        </p:txBody>
      </p:sp>
      <p:sp>
        <p:nvSpPr>
          <p:cNvPr id="20" name="Tijdelijke aanduiding voor tekst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Titel</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Contoso-bedrijfsplan</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Tijdelijke aanduiding voor afbeelding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Contoso-bedrijfsplan</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
        <p:nvSpPr>
          <p:cNvPr id="21" name="Tijdelijke aanduiding voor SmartArt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rtlCol="0"/>
          <a:lstStyle/>
          <a:p>
            <a:pPr rtl="0"/>
            <a:r>
              <a:rPr lang="en-US" noProof="0"/>
              <a:t>Click icon to add SmartArt graphic</a:t>
            </a:r>
            <a:endParaRPr lang="nl-NL" noProof="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Tijdelijke aanduiding voor afbeelding 17" descr="close-upfoto van planten&#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hthoek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9" name="Titel 1">
            <a:extLst>
              <a:ext uri="{FF2B5EF4-FFF2-40B4-BE49-F238E27FC236}">
                <a16:creationId xmlns:a16="http://schemas.microsoft.com/office/drawing/2014/main" id="{055BE3A6-48FA-4624-9CA9-027EFA2EFD54}"/>
              </a:ext>
            </a:extLst>
          </p:cNvPr>
          <p:cNvSpPr>
            <a:spLocks noGrp="1"/>
          </p:cNvSpPr>
          <p:nvPr>
            <p:ph type="title" hasCustomPrompt="1"/>
          </p:nvPr>
        </p:nvSpPr>
        <p:spPr>
          <a:xfrm>
            <a:off x="1066800" y="1500288"/>
            <a:ext cx="10058400" cy="565265"/>
          </a:xfrm>
        </p:spPr>
        <p:txBody>
          <a:bodyPr rtlCol="0"/>
          <a:lstStyle>
            <a:lvl1pPr algn="ctr">
              <a:defRPr/>
            </a:lvl1pPr>
          </a:lstStyle>
          <a:p>
            <a:pPr rtl="0"/>
            <a:r>
              <a:rPr lang="nl-NL" noProof="0"/>
              <a:t>Klik om de titelstijl van het model te bewerken</a:t>
            </a:r>
          </a:p>
        </p:txBody>
      </p:sp>
      <p:sp>
        <p:nvSpPr>
          <p:cNvPr id="10" name="Tijdelijke aanduiding voor inhoud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3" name="Tijdelijke aanduiding voor inhoud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2" name="Tijdelijke aanduiding voor inhoud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5" name="Tijdelijke aanduiding voor inhoud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4" name="Tijdelijke aanduiding voor inhoud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1" name="Tijdelijke aanduiding voor inhoud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8" name="Tijdelijke aanduiding voor inhoud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7" name="Tijdelijke aanduiding voor inhoud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16" name="Tijdelijke aanduiding voor inhoud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toverzicht">
    <p:spTree>
      <p:nvGrpSpPr>
        <p:cNvPr id="1" name=""/>
        <p:cNvGrpSpPr/>
        <p:nvPr/>
      </p:nvGrpSpPr>
      <p:grpSpPr>
        <a:xfrm>
          <a:off x="0" y="0"/>
          <a:ext cx="0" cy="0"/>
          <a:chOff x="0" y="0"/>
          <a:chExt cx="0" cy="0"/>
        </a:xfrm>
      </p:grpSpPr>
      <p:pic>
        <p:nvPicPr>
          <p:cNvPr id="10" name="Tijdelijke aanduiding voor afbeelding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hthoek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a:xfrm>
            <a:off x="1066800" y="1500288"/>
            <a:ext cx="10058400" cy="565265"/>
          </a:xfrm>
        </p:spPr>
        <p:txBody>
          <a:bodyPr rtlCol="0"/>
          <a:lstStyle>
            <a:lvl1pPr algn="ctr">
              <a:defRPr/>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8" name="Tijdelijke aanduiding voor inhoud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9" name="Tijdelijke aanduiding voor inhoud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nl-NL" noProof="0" smtClean="0"/>
              <a:t>‹#›</a:t>
            </a:fld>
            <a:endParaRPr lang="nl-NL" noProof="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1"/>
        </a:solidFill>
        <a:effectLst/>
      </p:bgPr>
    </p:bg>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rtlCol="0">
            <a:noAutofit/>
          </a:bodyPr>
          <a:lstStyle/>
          <a:p>
            <a:pPr rtl="0"/>
            <a:r>
              <a:rPr lang="en-US" noProof="0"/>
              <a:t>Click icon to add picture</a:t>
            </a:r>
            <a:endParaRPr lang="nl-NL" noProof="0"/>
          </a:p>
        </p:txBody>
      </p:sp>
      <p:sp>
        <p:nvSpPr>
          <p:cNvPr id="13" name="Rechthoek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9DE3D039-0A18-4031-8A63-D83666B066F6}"/>
              </a:ext>
            </a:extLst>
          </p:cNvPr>
          <p:cNvSpPr>
            <a:spLocks noGrp="1"/>
          </p:cNvSpPr>
          <p:nvPr>
            <p:ph type="title" hasCustomPrompt="1"/>
          </p:nvPr>
        </p:nvSpPr>
        <p:spPr>
          <a:xfrm>
            <a:off x="1252728" y="4151376"/>
            <a:ext cx="4443664" cy="914400"/>
          </a:xfrm>
        </p:spPr>
        <p:txBody>
          <a:bodyPr rtlCol="0" anchor="ctr" anchorCtr="0">
            <a:normAutofit/>
          </a:bodyPr>
          <a:lstStyle>
            <a:lvl1pPr algn="ctr">
              <a:defRPr sz="3600"/>
            </a:lvl1pPr>
          </a:lstStyle>
          <a:p>
            <a:pPr rtl="0"/>
            <a:r>
              <a:rPr lang="nl-NL" noProof="0"/>
              <a:t>Klik om de titelstijl van het model te bewerken</a:t>
            </a:r>
          </a:p>
        </p:txBody>
      </p:sp>
      <p:sp>
        <p:nvSpPr>
          <p:cNvPr id="9" name="Tijdelijke aanduiding voor afbeelding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rtlCol="0">
            <a:noAutofit/>
          </a:bodyPr>
          <a:lstStyle/>
          <a:p>
            <a:pPr rtl="0"/>
            <a:r>
              <a:rPr lang="en-US" noProof="0"/>
              <a:t>Click icon to add picture</a:t>
            </a:r>
            <a:endParaRPr lang="nl-NL" noProof="0"/>
          </a:p>
        </p:txBody>
      </p:sp>
      <p:sp>
        <p:nvSpPr>
          <p:cNvPr id="4" name="Tijdelijke aanduiding voor datum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bg1">
                    <a:lumMod val="75000"/>
                  </a:schemeClr>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nl-NL" noProof="0"/>
              <a:t>Contoso-bedrijfsplan</a:t>
            </a:r>
          </a:p>
        </p:txBody>
      </p:sp>
      <p:sp>
        <p:nvSpPr>
          <p:cNvPr id="6" name="Tijdelijke aanduiding voor dianumm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drijfsconcept">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en-US" noProof="0"/>
              <a:t>Click icon to add picture</a:t>
            </a:r>
            <a:endParaRPr lang="nl-NL" noProof="0"/>
          </a:p>
        </p:txBody>
      </p:sp>
      <p:sp>
        <p:nvSpPr>
          <p:cNvPr id="8" name="Rechthoek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rtl="0"/>
            <a:endParaRPr lang="nl-NL" sz="3600" noProof="0"/>
          </a:p>
        </p:txBody>
      </p:sp>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143000"/>
            <a:ext cx="5486400" cy="4572000"/>
          </a:xfrm>
          <a:solidFill>
            <a:schemeClr val="bg1">
              <a:alpha val="90000"/>
            </a:schemeClr>
          </a:solidFill>
        </p:spPr>
        <p:txBody>
          <a:bodyPr lIns="612648" tIns="822960" rIns="457200" rtlCol="0" anchor="t">
            <a:noAutofit/>
          </a:bodyPr>
          <a:lstStyle>
            <a:lvl1pPr>
              <a:defRPr sz="36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rtlCol="0">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nl-NL" noProof="0"/>
              <a:t>Klik om tekst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nl-NL" noProof="0"/>
              <a:t>Contoso-bedrijfsplan</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normAutofit/>
          </a:bodyPr>
          <a:lstStyle>
            <a:lvl1pPr>
              <a:defRPr sz="3600">
                <a:solidFill>
                  <a:schemeClr val="tx1"/>
                </a:solidFill>
              </a:defRPr>
            </a:lvl1pPr>
          </a:lstStyle>
          <a:p>
            <a:pPr rtl="0"/>
            <a:r>
              <a:rPr lang="nl-NL" noProof="0"/>
              <a:t>Klik om de titelstijl van het model te bewerken</a:t>
            </a:r>
          </a:p>
        </p:txBody>
      </p:sp>
      <p:sp>
        <p:nvSpPr>
          <p:cNvPr id="64" name="Tijdelijke aanduiding voor tekst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rtlCol="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rtl="0"/>
            <a:r>
              <a:rPr lang="nl-NL" noProof="0"/>
              <a:t>Titel van item</a:t>
            </a:r>
          </a:p>
        </p:txBody>
      </p:sp>
      <p:sp>
        <p:nvSpPr>
          <p:cNvPr id="38" name="Tijdelijke aanduiding voor tekst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nl-NL" noProof="0"/>
              <a:t>Year</a:t>
            </a:r>
          </a:p>
        </p:txBody>
      </p:sp>
      <p:sp>
        <p:nvSpPr>
          <p:cNvPr id="39" name="Tijdelijke aanduiding voor tekst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0" name="Tijdelijke aanduiding voor tekst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1" name="Tijdelijke aanduiding voor tekst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2" name="Tijdelijke aanduiding voor tekst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4" name="Tijdelijke aanduiding voor tekst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5" name="Tijdelijke aanduiding voor tekst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6" name="Tijdelijke aanduiding voor tekst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8" name="Tijdelijke aanduiding voor tekst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9" name="Tijdelijke aanduiding voor tekst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7" name="Tijdelijke aanduiding voor tekst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0" name="Tijdelijke aanduiding voor tekst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1" name="Tijdelijke aanduiding voor tekst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3" name="Tijdelijke aanduiding voor tekst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nl-NL" noProof="0"/>
              <a:t>Year</a:t>
            </a:r>
          </a:p>
        </p:txBody>
      </p:sp>
      <p:sp>
        <p:nvSpPr>
          <p:cNvPr id="52" name="Tijdelijke aanduiding voor tekst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3" name="Tijdelijke aanduiding voor tekst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4" name="Tijdelijke aanduiding voor tekst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5" name="Tijdelijke aanduiding voor tekst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6" name="Tijdelijke aanduiding voor tekst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7" name="Tijdelijke aanduiding voor tekst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8" name="Tijdelijke aanduiding voor tekst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0" name="Tijdelijke aanduiding voor tekst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1" name="Tijdelijke aanduiding voor tekst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9" name="Tijdelijke aanduiding voor tekst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2" name="Tijdelijke aanduiding voor tekst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3" name="Tijdelijke aanduiding voor tekst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33" name="Tijdelijke aanduiding voor datum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rtlCol="0"/>
          <a:lstStyle/>
          <a:p>
            <a:pPr rtl="0"/>
            <a:r>
              <a:rPr lang="nl-NL" noProof="0"/>
              <a:t>20XX</a:t>
            </a:r>
          </a:p>
        </p:txBody>
      </p:sp>
      <p:sp>
        <p:nvSpPr>
          <p:cNvPr id="34" name="Tijdelijke aanduiding voor voettekst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rtlCol="0"/>
          <a:lstStyle/>
          <a:p>
            <a:pPr rtl="0"/>
            <a:r>
              <a:rPr lang="nl-NL" noProof="0"/>
              <a:t>Contoso-bedrijfsplan</a:t>
            </a:r>
          </a:p>
        </p:txBody>
      </p:sp>
      <p:sp>
        <p:nvSpPr>
          <p:cNvPr id="35" name="Tijdelijke aanduiding voor dianumm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noProof="0" smtClean="0"/>
              <a:t>‹#›</a:t>
            </a:fld>
            <a:endParaRPr lang="nl-NL" noProof="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rtl="0"/>
            <a:r>
              <a:rPr lang="nl-NL" noProof="0"/>
              <a:t>Contoso-bedrijfsplan</a:t>
            </a:r>
          </a:p>
        </p:txBody>
      </p:sp>
      <p:sp>
        <p:nvSpPr>
          <p:cNvPr id="6" name="Tijdelijke aanduiding voor dianumm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rtl="0"/>
            <a:fld id="{B5CEABB6-07DC-46E8-9B57-56EC44A396E5}" type="slidenum">
              <a:rPr lang="nl-NL" noProof="0" smtClean="0"/>
              <a:pPr rtl="0"/>
              <a:t>‹#›</a:t>
            </a:fld>
            <a:endParaRPr lang="nl-NL"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6815C6-3AD0-46E6-A74A-1967BD91AF50}"/>
              </a:ext>
            </a:extLst>
          </p:cNvPr>
          <p:cNvSpPr>
            <a:spLocks noGrp="1"/>
          </p:cNvSpPr>
          <p:nvPr>
            <p:ph type="ctrTitle"/>
          </p:nvPr>
        </p:nvSpPr>
        <p:spPr>
          <a:xfrm>
            <a:off x="6730584" y="1901952"/>
            <a:ext cx="3937416" cy="2387600"/>
          </a:xfrm>
        </p:spPr>
        <p:txBody>
          <a:bodyPr rtlCol="0">
            <a:normAutofit fontScale="90000"/>
          </a:bodyPr>
          <a:lstStyle/>
          <a:p>
            <a:pPr rtl="0"/>
            <a:r>
              <a:rPr lang="nl-NL" sz="3100" dirty="0"/>
              <a:t>Peer review presentatie</a:t>
            </a:r>
            <a:br>
              <a:rPr lang="nl-NL" dirty="0"/>
            </a:br>
            <a:br>
              <a:rPr lang="nl-NL" dirty="0"/>
            </a:br>
            <a:r>
              <a:rPr lang="nl-NL" dirty="0"/>
              <a:t>Mijn rol als ontwerper van onderwijs</a:t>
            </a:r>
            <a:br>
              <a:rPr lang="nl-NL" dirty="0"/>
            </a:br>
            <a:endParaRPr lang="nl-NL" dirty="0"/>
          </a:p>
        </p:txBody>
      </p:sp>
      <p:sp>
        <p:nvSpPr>
          <p:cNvPr id="23" name="Subtitel 22">
            <a:extLst>
              <a:ext uri="{FF2B5EF4-FFF2-40B4-BE49-F238E27FC236}">
                <a16:creationId xmlns:a16="http://schemas.microsoft.com/office/drawing/2014/main" id="{4829E901-B0F6-4B1C-8D1C-8B758458B743}"/>
              </a:ext>
            </a:extLst>
          </p:cNvPr>
          <p:cNvSpPr>
            <a:spLocks noGrp="1"/>
          </p:cNvSpPr>
          <p:nvPr>
            <p:ph type="subTitle" idx="1"/>
          </p:nvPr>
        </p:nvSpPr>
        <p:spPr>
          <a:xfrm>
            <a:off x="6730584" y="4379976"/>
            <a:ext cx="3937416" cy="572798"/>
          </a:xfrm>
        </p:spPr>
        <p:txBody>
          <a:bodyPr rtlCol="0"/>
          <a:lstStyle/>
          <a:p>
            <a:pPr rtl="0"/>
            <a:r>
              <a:rPr lang="nl-NL" dirty="0"/>
              <a:t>Lynn Vleugels</a:t>
            </a:r>
          </a:p>
        </p:txBody>
      </p:sp>
      <p:pic>
        <p:nvPicPr>
          <p:cNvPr id="16" name="Tijdelijke aanduiding voor afbeelding 15" descr="foto van twee mannen die een grafiek tekenen&#10;">
            <a:extLst>
              <a:ext uri="{FF2B5EF4-FFF2-40B4-BE49-F238E27FC236}">
                <a16:creationId xmlns:a16="http://schemas.microsoft.com/office/drawing/2014/main" id="{AE10A7AB-4E16-4B85-8C75-FABB6412DD5E}"/>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1393825" y="1143000"/>
            <a:ext cx="5029200" cy="4572000"/>
          </a:xfrm>
        </p:spPr>
      </p:pic>
    </p:spTree>
    <p:extLst>
      <p:ext uri="{BB962C8B-B14F-4D97-AF65-F5344CB8AC3E}">
        <p14:creationId xmlns:p14="http://schemas.microsoft.com/office/powerpoint/2010/main" val="394618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9F29B-F233-48AF-8261-F33A4E079E3E}"/>
              </a:ext>
            </a:extLst>
          </p:cNvPr>
          <p:cNvSpPr>
            <a:spLocks noGrp="1"/>
          </p:cNvSpPr>
          <p:nvPr>
            <p:ph type="title"/>
          </p:nvPr>
        </p:nvSpPr>
        <p:spPr>
          <a:xfrm>
            <a:off x="1463040" y="1828800"/>
            <a:ext cx="4087368" cy="841248"/>
          </a:xfrm>
        </p:spPr>
        <p:txBody>
          <a:bodyPr rtlCol="0">
            <a:normAutofit/>
          </a:bodyPr>
          <a:lstStyle/>
          <a:p>
            <a:pPr rtl="0"/>
            <a:r>
              <a:rPr lang="nl-NL" dirty="0"/>
              <a:t>Leervragen</a:t>
            </a:r>
          </a:p>
        </p:txBody>
      </p:sp>
      <p:sp>
        <p:nvSpPr>
          <p:cNvPr id="3" name="Subtitel 2">
            <a:extLst>
              <a:ext uri="{FF2B5EF4-FFF2-40B4-BE49-F238E27FC236}">
                <a16:creationId xmlns:a16="http://schemas.microsoft.com/office/drawing/2014/main" id="{35E3EA69-4E0E-41BD-8095-A124225A2647}"/>
              </a:ext>
            </a:extLst>
          </p:cNvPr>
          <p:cNvSpPr>
            <a:spLocks noGrp="1"/>
          </p:cNvSpPr>
          <p:nvPr>
            <p:ph idx="1"/>
          </p:nvPr>
        </p:nvSpPr>
        <p:spPr>
          <a:xfrm>
            <a:off x="1463040" y="2799983"/>
            <a:ext cx="4087368" cy="2203704"/>
          </a:xfrm>
        </p:spPr>
        <p:txBody>
          <a:bodyPr vert="horz" lIns="91440" tIns="45720" rIns="91440" bIns="45720" rtlCol="0" anchor="t">
            <a:normAutofit fontScale="77500" lnSpcReduction="20000"/>
          </a:bodyPr>
          <a:lstStyle/>
          <a:p>
            <a:pPr algn="just">
              <a:lnSpc>
                <a:spcPct val="107000"/>
              </a:lnSpc>
              <a:spcAft>
                <a:spcPts val="800"/>
              </a:spcAft>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Hoe ontwerp ik onderwijs zodat studenten hun theorie gebruiken voor het oplossen van een praktijk situatie?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Hoe ontwerp ik onderwijs zodat studenten met elkaar in overleg gaan over hun eigen handelen in de simulatie ruimte?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Hoe ontwerp ik onderwijs zodat studenten overstappen van het onthouden van een trucje tot het willen begrijpen van het systeem?</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jdelijke aanduiding voor datum 5">
            <a:extLst>
              <a:ext uri="{FF2B5EF4-FFF2-40B4-BE49-F238E27FC236}">
                <a16:creationId xmlns:a16="http://schemas.microsoft.com/office/drawing/2014/main" id="{55F77CBB-7E0A-452C-B294-CE85EADCD6E2}"/>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5" name="Tijdelijke aanduiding voor voettekst 4">
            <a:extLst>
              <a:ext uri="{FF2B5EF4-FFF2-40B4-BE49-F238E27FC236}">
                <a16:creationId xmlns:a16="http://schemas.microsoft.com/office/drawing/2014/main" id="{AF29EA23-F34E-486A-B8B2-0C3019266975}"/>
              </a:ext>
            </a:extLst>
          </p:cNvPr>
          <p:cNvSpPr>
            <a:spLocks noGrp="1"/>
          </p:cNvSpPr>
          <p:nvPr>
            <p:ph type="ftr" sz="quarter" idx="11"/>
          </p:nvPr>
        </p:nvSpPr>
        <p:spPr>
          <a:xfrm>
            <a:off x="4038600" y="6356350"/>
            <a:ext cx="4114800" cy="365125"/>
          </a:xfrm>
        </p:spPr>
        <p:txBody>
          <a:bodyPr rtlCol="0"/>
          <a:lstStyle/>
          <a:p>
            <a:pPr rtl="0"/>
            <a:r>
              <a:rPr lang="nl-NL" dirty="0"/>
              <a:t>Presentatie L. Vleugels</a:t>
            </a:r>
          </a:p>
        </p:txBody>
      </p:sp>
      <p:sp>
        <p:nvSpPr>
          <p:cNvPr id="4" name="Tijdelijke aanduiding voor dianumm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nl-NL" smtClean="0"/>
              <a:pPr/>
              <a:t>2</a:t>
            </a:fld>
            <a:endParaRPr lang="nl-NL" dirty="0"/>
          </a:p>
        </p:txBody>
      </p:sp>
      <p:sp>
        <p:nvSpPr>
          <p:cNvPr id="8" name="Picture Placeholder 7">
            <a:extLst>
              <a:ext uri="{FF2B5EF4-FFF2-40B4-BE49-F238E27FC236}">
                <a16:creationId xmlns:a16="http://schemas.microsoft.com/office/drawing/2014/main" id="{3A6CC8AA-93AC-E2BE-330A-FE3AAB36DE33}"/>
              </a:ext>
            </a:extLst>
          </p:cNvPr>
          <p:cNvSpPr>
            <a:spLocks noGrp="1"/>
          </p:cNvSpPr>
          <p:nvPr>
            <p:ph type="pic" sz="quarter" idx="15"/>
          </p:nvPr>
        </p:nvSpPr>
        <p:spPr/>
        <p:txBody>
          <a:bodyPr/>
          <a:lstStyle/>
          <a:p>
            <a:endParaRPr lang="nl-NL"/>
          </a:p>
        </p:txBody>
      </p:sp>
      <p:pic>
        <p:nvPicPr>
          <p:cNvPr id="9" name="Picture Placeholder 13" descr="A person with blonde hair smiling&#10;&#10;Description automatically generated with low confidence">
            <a:extLst>
              <a:ext uri="{FF2B5EF4-FFF2-40B4-BE49-F238E27FC236}">
                <a16:creationId xmlns:a16="http://schemas.microsoft.com/office/drawing/2014/main" id="{1787BED5-1BCC-18C1-081B-C335C2DA6FF5}"/>
              </a:ext>
            </a:extLst>
          </p:cNvPr>
          <p:cNvPicPr>
            <a:picLocks noChangeAspect="1"/>
          </p:cNvPicPr>
          <p:nvPr/>
        </p:nvPicPr>
        <p:blipFill>
          <a:blip r:embed="rId3"/>
          <a:srcRect t="21252" b="21252"/>
          <a:stretch>
            <a:fillRect/>
          </a:stretch>
        </p:blipFill>
        <p:spPr>
          <a:xfrm>
            <a:off x="6099048" y="777240"/>
            <a:ext cx="5184648" cy="5303520"/>
          </a:xfrm>
          <a:prstGeom prst="rect">
            <a:avLst/>
          </a:prstGeom>
          <a:solidFill>
            <a:schemeClr val="accent4"/>
          </a:solidFill>
        </p:spPr>
      </p:pic>
    </p:spTree>
    <p:extLst>
      <p:ext uri="{BB962C8B-B14F-4D97-AF65-F5344CB8AC3E}">
        <p14:creationId xmlns:p14="http://schemas.microsoft.com/office/powerpoint/2010/main" val="194202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6F7BB-30A8-4980-AD4A-2FB0B53FA6C9}"/>
              </a:ext>
            </a:extLst>
          </p:cNvPr>
          <p:cNvSpPr>
            <a:spLocks noGrp="1"/>
          </p:cNvSpPr>
          <p:nvPr>
            <p:ph type="title"/>
          </p:nvPr>
        </p:nvSpPr>
        <p:spPr>
          <a:xfrm>
            <a:off x="838200" y="707029"/>
            <a:ext cx="10515600" cy="640080"/>
          </a:xfrm>
        </p:spPr>
        <p:txBody>
          <a:bodyPr rtlCol="0"/>
          <a:lstStyle/>
          <a:p>
            <a:pPr rtl="0"/>
            <a:r>
              <a:rPr lang="nl-NL" dirty="0"/>
              <a:t>Ontwerp uitdagingen</a:t>
            </a:r>
          </a:p>
        </p:txBody>
      </p:sp>
      <p:sp>
        <p:nvSpPr>
          <p:cNvPr id="3" name="Tijdelijke aanduiding voor datum 2">
            <a:extLst>
              <a:ext uri="{FF2B5EF4-FFF2-40B4-BE49-F238E27FC236}">
                <a16:creationId xmlns:a16="http://schemas.microsoft.com/office/drawing/2014/main" id="{F39FF936-8D81-42BA-AE11-83A5B33666F3}"/>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4" name="Tijdelijke aanduiding voor voettekst 3">
            <a:extLst>
              <a:ext uri="{FF2B5EF4-FFF2-40B4-BE49-F238E27FC236}">
                <a16:creationId xmlns:a16="http://schemas.microsoft.com/office/drawing/2014/main" id="{2EEB76C5-C47C-4947-B895-9BBB7C93F508}"/>
              </a:ext>
            </a:extLst>
          </p:cNvPr>
          <p:cNvSpPr>
            <a:spLocks noGrp="1"/>
          </p:cNvSpPr>
          <p:nvPr>
            <p:ph type="ftr" sz="quarter" idx="11"/>
          </p:nvPr>
        </p:nvSpPr>
        <p:spPr>
          <a:xfrm>
            <a:off x="4038600" y="6356350"/>
            <a:ext cx="4114800" cy="365125"/>
          </a:xfrm>
        </p:spPr>
        <p:txBody>
          <a:bodyPr rtlCol="0"/>
          <a:lstStyle/>
          <a:p>
            <a:pPr rtl="0"/>
            <a:r>
              <a:rPr lang="nl-NL" dirty="0"/>
              <a:t>Presentatie L. Vleugels</a:t>
            </a:r>
          </a:p>
        </p:txBody>
      </p:sp>
      <p:sp>
        <p:nvSpPr>
          <p:cNvPr id="5" name="Tijdelijke aanduiding voor dianummer 4">
            <a:extLst>
              <a:ext uri="{FF2B5EF4-FFF2-40B4-BE49-F238E27FC236}">
                <a16:creationId xmlns:a16="http://schemas.microsoft.com/office/drawing/2014/main" id="{1D394544-C9EA-4CC9-A8CE-78087E866119}"/>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a:t>3</a:t>
            </a:fld>
            <a:endParaRPr lang="nl-NL"/>
          </a:p>
        </p:txBody>
      </p:sp>
      <p:sp>
        <p:nvSpPr>
          <p:cNvPr id="42" name="Tijdelijke aanduiding voor inhoud 2">
            <a:extLst>
              <a:ext uri="{FF2B5EF4-FFF2-40B4-BE49-F238E27FC236}">
                <a16:creationId xmlns:a16="http://schemas.microsoft.com/office/drawing/2014/main" id="{FF877376-2C81-27F8-7647-FEE6A3989D42}"/>
              </a:ext>
            </a:extLst>
          </p:cNvPr>
          <p:cNvSpPr txBox="1">
            <a:spLocks/>
          </p:cNvSpPr>
          <p:nvPr/>
        </p:nvSpPr>
        <p:spPr>
          <a:xfrm>
            <a:off x="838199" y="1736164"/>
            <a:ext cx="10515600" cy="3434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200" dirty="0"/>
              <a:t>Wisselend werkschema</a:t>
            </a:r>
          </a:p>
          <a:p>
            <a:r>
              <a:rPr lang="nl-NL" sz="2200" dirty="0"/>
              <a:t>Hoe ga ik mijn ideeën zo brengen, dat mijn collega’s dit ook willen uitproberen/ testen.</a:t>
            </a:r>
          </a:p>
          <a:p>
            <a:r>
              <a:rPr lang="nl-NL" sz="2200" dirty="0"/>
              <a:t>Wisselende doelgroep</a:t>
            </a:r>
          </a:p>
          <a:p>
            <a:r>
              <a:rPr lang="nl-NL" sz="2200" dirty="0"/>
              <a:t>Eigen interpretatie dagelijkse simulatie sessies</a:t>
            </a:r>
          </a:p>
          <a:p>
            <a:r>
              <a:rPr lang="nl-NL" sz="2200" dirty="0"/>
              <a:t>Motivatie studenten</a:t>
            </a:r>
          </a:p>
          <a:p>
            <a:r>
              <a:rPr lang="nl-NL" sz="2200" dirty="0"/>
              <a:t>Tijdsplanning atelier</a:t>
            </a:r>
          </a:p>
          <a:p>
            <a:endParaRPr lang="nl-NL" dirty="0"/>
          </a:p>
          <a:p>
            <a:endParaRPr lang="nl-NL" dirty="0"/>
          </a:p>
        </p:txBody>
      </p:sp>
    </p:spTree>
    <p:extLst>
      <p:ext uri="{BB962C8B-B14F-4D97-AF65-F5344CB8AC3E}">
        <p14:creationId xmlns:p14="http://schemas.microsoft.com/office/powerpoint/2010/main" val="426886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6F7BB-30A8-4980-AD4A-2FB0B53FA6C9}"/>
              </a:ext>
            </a:extLst>
          </p:cNvPr>
          <p:cNvSpPr>
            <a:spLocks noGrp="1"/>
          </p:cNvSpPr>
          <p:nvPr>
            <p:ph type="title"/>
          </p:nvPr>
        </p:nvSpPr>
        <p:spPr>
          <a:xfrm>
            <a:off x="838200" y="707029"/>
            <a:ext cx="10515600" cy="640080"/>
          </a:xfrm>
        </p:spPr>
        <p:txBody>
          <a:bodyPr rtlCol="0">
            <a:normAutofit fontScale="90000"/>
          </a:bodyPr>
          <a:lstStyle/>
          <a:p>
            <a:pPr rtl="0"/>
            <a:r>
              <a:rPr lang="nl-NL" dirty="0"/>
              <a:t>Ontwerp</a:t>
            </a:r>
          </a:p>
        </p:txBody>
      </p:sp>
      <p:sp>
        <p:nvSpPr>
          <p:cNvPr id="3" name="Tijdelijke aanduiding voor datum 2">
            <a:extLst>
              <a:ext uri="{FF2B5EF4-FFF2-40B4-BE49-F238E27FC236}">
                <a16:creationId xmlns:a16="http://schemas.microsoft.com/office/drawing/2014/main" id="{72ACEAC8-9981-4A69-A3CD-BABCCC4776C4}"/>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4" name="Tijdelijke aanduiding voor voettekst 3">
            <a:extLst>
              <a:ext uri="{FF2B5EF4-FFF2-40B4-BE49-F238E27FC236}">
                <a16:creationId xmlns:a16="http://schemas.microsoft.com/office/drawing/2014/main" id="{27164BDA-6240-43FA-897D-C5284AC3B0B3}"/>
              </a:ext>
            </a:extLst>
          </p:cNvPr>
          <p:cNvSpPr>
            <a:spLocks noGrp="1"/>
          </p:cNvSpPr>
          <p:nvPr>
            <p:ph type="ftr" sz="quarter" idx="11"/>
          </p:nvPr>
        </p:nvSpPr>
        <p:spPr>
          <a:xfrm>
            <a:off x="4038600" y="6356350"/>
            <a:ext cx="4114800" cy="365125"/>
          </a:xfrm>
        </p:spPr>
        <p:txBody>
          <a:bodyPr rtlCol="0"/>
          <a:lstStyle/>
          <a:p>
            <a:r>
              <a:rPr lang="nl-NL" dirty="0"/>
              <a:t>Presentatie L. Vleugels</a:t>
            </a:r>
          </a:p>
        </p:txBody>
      </p:sp>
      <p:sp>
        <p:nvSpPr>
          <p:cNvPr id="5" name="Tijdelijke aanduiding voor dianummer 4">
            <a:extLst>
              <a:ext uri="{FF2B5EF4-FFF2-40B4-BE49-F238E27FC236}">
                <a16:creationId xmlns:a16="http://schemas.microsoft.com/office/drawing/2014/main" id="{06B4E214-2330-4B23-B2DE-B23F90535E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a:t>4</a:t>
            </a:fld>
            <a:endParaRPr lang="nl-NL" dirty="0"/>
          </a:p>
        </p:txBody>
      </p:sp>
      <p:graphicFrame>
        <p:nvGraphicFramePr>
          <p:cNvPr id="8" name="Table 7">
            <a:extLst>
              <a:ext uri="{FF2B5EF4-FFF2-40B4-BE49-F238E27FC236}">
                <a16:creationId xmlns:a16="http://schemas.microsoft.com/office/drawing/2014/main" id="{1CA3389B-3CE1-7675-B792-AD202A138505}"/>
              </a:ext>
            </a:extLst>
          </p:cNvPr>
          <p:cNvGraphicFramePr>
            <a:graphicFrameLocks noGrp="1"/>
          </p:cNvGraphicFramePr>
          <p:nvPr>
            <p:extLst>
              <p:ext uri="{D42A27DB-BD31-4B8C-83A1-F6EECF244321}">
                <p14:modId xmlns:p14="http://schemas.microsoft.com/office/powerpoint/2010/main" val="2748806476"/>
              </p:ext>
            </p:extLst>
          </p:nvPr>
        </p:nvGraphicFramePr>
        <p:xfrm>
          <a:off x="939338" y="1582229"/>
          <a:ext cx="8478982" cy="4407548"/>
        </p:xfrm>
        <a:graphic>
          <a:graphicData uri="http://schemas.openxmlformats.org/drawingml/2006/table">
            <a:tbl>
              <a:tblPr firstRow="1" firstCol="1" bandRow="1">
                <a:tableStyleId>{5C22544A-7EE6-4342-B048-85BDC9FD1C3A}</a:tableStyleId>
              </a:tblPr>
              <a:tblGrid>
                <a:gridCol w="1195296">
                  <a:extLst>
                    <a:ext uri="{9D8B030D-6E8A-4147-A177-3AD203B41FA5}">
                      <a16:colId xmlns:a16="http://schemas.microsoft.com/office/drawing/2014/main" val="2745358752"/>
                    </a:ext>
                  </a:extLst>
                </a:gridCol>
                <a:gridCol w="1999370">
                  <a:extLst>
                    <a:ext uri="{9D8B030D-6E8A-4147-A177-3AD203B41FA5}">
                      <a16:colId xmlns:a16="http://schemas.microsoft.com/office/drawing/2014/main" val="848791163"/>
                    </a:ext>
                  </a:extLst>
                </a:gridCol>
                <a:gridCol w="5284316">
                  <a:extLst>
                    <a:ext uri="{9D8B030D-6E8A-4147-A177-3AD203B41FA5}">
                      <a16:colId xmlns:a16="http://schemas.microsoft.com/office/drawing/2014/main" val="4081538858"/>
                    </a:ext>
                  </a:extLst>
                </a:gridCol>
              </a:tblGrid>
              <a:tr h="82992">
                <a:tc>
                  <a:txBody>
                    <a:bodyPr/>
                    <a:lstStyle/>
                    <a:p>
                      <a:pPr algn="just">
                        <a:lnSpc>
                          <a:spcPct val="107000"/>
                        </a:lnSpc>
                        <a:spcAft>
                          <a:spcPts val="800"/>
                        </a:spcAft>
                      </a:pPr>
                      <a:r>
                        <a:rPr lang="nl-NL" sz="1100">
                          <a:solidFill>
                            <a:schemeClr val="accent5">
                              <a:lumMod val="25000"/>
                            </a:schemeClr>
                          </a:solidFill>
                          <a:effectLst/>
                        </a:rPr>
                        <a:t>Lesuur</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solidFill>
                            <a:schemeClr val="accent5">
                              <a:lumMod val="25000"/>
                            </a:schemeClr>
                          </a:solidFill>
                          <a:effectLst/>
                        </a:rPr>
                        <a:t>Sessie </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dirty="0">
                          <a:solidFill>
                            <a:schemeClr val="accent5">
                              <a:lumMod val="25000"/>
                            </a:schemeClr>
                          </a:solidFill>
                          <a:effectLst/>
                        </a:rPr>
                        <a:t>Beschrijving</a:t>
                      </a:r>
                      <a:endParaRPr lang="nl-NL" sz="110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546356354"/>
                  </a:ext>
                </a:extLst>
              </a:tr>
              <a:tr h="1060122">
                <a:tc>
                  <a:txBody>
                    <a:bodyPr/>
                    <a:lstStyle/>
                    <a:p>
                      <a:pPr algn="just">
                        <a:lnSpc>
                          <a:spcPct val="107000"/>
                        </a:lnSpc>
                        <a:spcAft>
                          <a:spcPts val="800"/>
                        </a:spcAft>
                      </a:pPr>
                      <a:r>
                        <a:rPr lang="nl-NL" sz="1100">
                          <a:solidFill>
                            <a:schemeClr val="accent5">
                              <a:lumMod val="25000"/>
                            </a:schemeClr>
                          </a:solidFill>
                          <a:effectLst/>
                        </a:rPr>
                        <a:t>0800-0850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Kennismaking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Studenten komen binnen, korte kennismaking met elkaar.</a:t>
                      </a:r>
                    </a:p>
                    <a:p>
                      <a:pPr algn="just">
                        <a:lnSpc>
                          <a:spcPct val="107000"/>
                        </a:lnSpc>
                        <a:spcAft>
                          <a:spcPts val="800"/>
                        </a:spcAft>
                      </a:pPr>
                      <a:r>
                        <a:rPr lang="nl-NL" sz="1100">
                          <a:effectLst/>
                        </a:rPr>
                        <a:t>Ik als instructeur leg kort functies van de apparatuur in de simulatie ruimte uit.</a:t>
                      </a:r>
                    </a:p>
                    <a:p>
                      <a:pPr algn="just">
                        <a:lnSpc>
                          <a:spcPct val="107000"/>
                        </a:lnSpc>
                        <a:spcAft>
                          <a:spcPts val="800"/>
                        </a:spcAft>
                      </a:pPr>
                      <a:r>
                        <a:rPr lang="nl-NL" sz="1100">
                          <a:effectLst/>
                        </a:rPr>
                        <a:t>Studenten beginnen met zich wegwijs te maken in de virtuele ruimte en controle kamer en starten de simulatie.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911802315"/>
                  </a:ext>
                </a:extLst>
              </a:tr>
              <a:tr h="961426">
                <a:tc>
                  <a:txBody>
                    <a:bodyPr/>
                    <a:lstStyle/>
                    <a:p>
                      <a:pPr algn="just">
                        <a:lnSpc>
                          <a:spcPct val="107000"/>
                        </a:lnSpc>
                        <a:spcAft>
                          <a:spcPts val="800"/>
                        </a:spcAft>
                      </a:pPr>
                      <a:r>
                        <a:rPr lang="nl-NL" sz="1100">
                          <a:solidFill>
                            <a:schemeClr val="accent5">
                              <a:lumMod val="25000"/>
                            </a:schemeClr>
                          </a:solidFill>
                          <a:effectLst/>
                        </a:rPr>
                        <a:t>0850-0940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(De) Briefing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Ik vraag de studenten of er vragen zijn en geeft indirecte vragen waardoor student eigen vragen beantwoordt.</a:t>
                      </a:r>
                    </a:p>
                    <a:p>
                      <a:pPr algn="just">
                        <a:lnSpc>
                          <a:spcPct val="107000"/>
                        </a:lnSpc>
                        <a:spcAft>
                          <a:spcPts val="800"/>
                        </a:spcAft>
                      </a:pPr>
                      <a:r>
                        <a:rPr lang="nl-NL" sz="1100">
                          <a:effectLst/>
                        </a:rPr>
                        <a:t>Studenten gaan een checklijst maken met daarin hun eigen opstartprocedures. Deze checklijst mag minimaal maar ook heel uitgebreid zijn, wat de student denkt dat hij nodig heeft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1349696076"/>
                  </a:ext>
                </a:extLst>
              </a:tr>
              <a:tr h="514208">
                <a:tc>
                  <a:txBody>
                    <a:bodyPr/>
                    <a:lstStyle/>
                    <a:p>
                      <a:pPr algn="just">
                        <a:lnSpc>
                          <a:spcPct val="107000"/>
                        </a:lnSpc>
                        <a:spcAft>
                          <a:spcPts val="800"/>
                        </a:spcAft>
                      </a:pPr>
                      <a:r>
                        <a:rPr lang="nl-NL" sz="1100">
                          <a:solidFill>
                            <a:schemeClr val="accent5">
                              <a:lumMod val="25000"/>
                            </a:schemeClr>
                          </a:solidFill>
                          <a:effectLst/>
                        </a:rPr>
                        <a:t>0940-1030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Simulatie sessie 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Studenten vervolgen simulatie sessie. En gebruiken nu eigen gemaakte checklijst. Een student krijgt de functie Head Of Watch (HOW) toegewezen en mag het team gaan aansturen.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969458608"/>
                  </a:ext>
                </a:extLst>
              </a:tr>
              <a:tr h="165686">
                <a:tc>
                  <a:txBody>
                    <a:bodyPr/>
                    <a:lstStyle/>
                    <a:p>
                      <a:pPr algn="just">
                        <a:lnSpc>
                          <a:spcPct val="107000"/>
                        </a:lnSpc>
                        <a:spcAft>
                          <a:spcPts val="800"/>
                        </a:spcAft>
                      </a:pPr>
                      <a:r>
                        <a:rPr lang="nl-NL" sz="1100">
                          <a:solidFill>
                            <a:schemeClr val="accent5">
                              <a:lumMod val="25000"/>
                            </a:schemeClr>
                          </a:solidFill>
                          <a:effectLst/>
                        </a:rPr>
                        <a:t>1030-1050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Pauze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958689430"/>
                  </a:ext>
                </a:extLst>
              </a:tr>
              <a:tr h="1484209">
                <a:tc>
                  <a:txBody>
                    <a:bodyPr/>
                    <a:lstStyle/>
                    <a:p>
                      <a:pPr algn="just">
                        <a:lnSpc>
                          <a:spcPct val="107000"/>
                        </a:lnSpc>
                        <a:spcAft>
                          <a:spcPts val="800"/>
                        </a:spcAft>
                      </a:pPr>
                      <a:r>
                        <a:rPr lang="nl-NL" sz="1100" dirty="0">
                          <a:solidFill>
                            <a:schemeClr val="accent5">
                              <a:lumMod val="25000"/>
                            </a:schemeClr>
                          </a:solidFill>
                          <a:effectLst/>
                        </a:rPr>
                        <a:t>1050-1140</a:t>
                      </a:r>
                      <a:endParaRPr lang="nl-NL" sz="110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(De) Briefing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dirty="0">
                          <a:effectLst/>
                        </a:rPr>
                        <a:t>Ik vraag studenten of er vragen zijn over de afgelopen simulatie sessie. Indien ja, behandelen we deze gezamenlijk. Bij ongewenste situaties tijdens de run, ga ik daar dieper op in.</a:t>
                      </a:r>
                    </a:p>
                    <a:p>
                      <a:pPr algn="just">
                        <a:lnSpc>
                          <a:spcPct val="107000"/>
                        </a:lnSpc>
                        <a:spcAft>
                          <a:spcPts val="800"/>
                        </a:spcAft>
                      </a:pPr>
                      <a:r>
                        <a:rPr lang="nl-NL" sz="1100" dirty="0">
                          <a:effectLst/>
                        </a:rPr>
                        <a:t>Hierna kijken we samen naar de checklijst, wat is er uitgevoerd, is de checklijst volledig genoeg volgens de groep, moeten er aanpassingen gebeuren, en wat zijn de plannen voor de komende 2 uren.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335359770"/>
                  </a:ext>
                </a:extLst>
              </a:tr>
            </a:tbl>
          </a:graphicData>
        </a:graphic>
      </p:graphicFrame>
    </p:spTree>
    <p:extLst>
      <p:ext uri="{BB962C8B-B14F-4D97-AF65-F5344CB8AC3E}">
        <p14:creationId xmlns:p14="http://schemas.microsoft.com/office/powerpoint/2010/main" val="319776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6F7BB-30A8-4980-AD4A-2FB0B53FA6C9}"/>
              </a:ext>
            </a:extLst>
          </p:cNvPr>
          <p:cNvSpPr>
            <a:spLocks noGrp="1"/>
          </p:cNvSpPr>
          <p:nvPr>
            <p:ph type="title"/>
          </p:nvPr>
        </p:nvSpPr>
        <p:spPr>
          <a:xfrm>
            <a:off x="838200" y="707029"/>
            <a:ext cx="10515600" cy="640080"/>
          </a:xfrm>
        </p:spPr>
        <p:txBody>
          <a:bodyPr rtlCol="0">
            <a:normAutofit fontScale="90000"/>
          </a:bodyPr>
          <a:lstStyle/>
          <a:p>
            <a:pPr rtl="0"/>
            <a:r>
              <a:rPr lang="nl-NL" dirty="0"/>
              <a:t>Ontwerp</a:t>
            </a:r>
          </a:p>
        </p:txBody>
      </p:sp>
      <p:sp>
        <p:nvSpPr>
          <p:cNvPr id="3" name="Tijdelijke aanduiding voor datum 2">
            <a:extLst>
              <a:ext uri="{FF2B5EF4-FFF2-40B4-BE49-F238E27FC236}">
                <a16:creationId xmlns:a16="http://schemas.microsoft.com/office/drawing/2014/main" id="{72ACEAC8-9981-4A69-A3CD-BABCCC4776C4}"/>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4" name="Tijdelijke aanduiding voor voettekst 3">
            <a:extLst>
              <a:ext uri="{FF2B5EF4-FFF2-40B4-BE49-F238E27FC236}">
                <a16:creationId xmlns:a16="http://schemas.microsoft.com/office/drawing/2014/main" id="{27164BDA-6240-43FA-897D-C5284AC3B0B3}"/>
              </a:ext>
            </a:extLst>
          </p:cNvPr>
          <p:cNvSpPr>
            <a:spLocks noGrp="1"/>
          </p:cNvSpPr>
          <p:nvPr>
            <p:ph type="ftr" sz="quarter" idx="11"/>
          </p:nvPr>
        </p:nvSpPr>
        <p:spPr>
          <a:xfrm>
            <a:off x="4038600" y="6356350"/>
            <a:ext cx="4114800" cy="365125"/>
          </a:xfrm>
        </p:spPr>
        <p:txBody>
          <a:bodyPr rtlCol="0"/>
          <a:lstStyle/>
          <a:p>
            <a:r>
              <a:rPr lang="nl-NL" dirty="0"/>
              <a:t>Presentatie L. Vleugels</a:t>
            </a:r>
          </a:p>
        </p:txBody>
      </p:sp>
      <p:sp>
        <p:nvSpPr>
          <p:cNvPr id="5" name="Tijdelijke aanduiding voor dianummer 4">
            <a:extLst>
              <a:ext uri="{FF2B5EF4-FFF2-40B4-BE49-F238E27FC236}">
                <a16:creationId xmlns:a16="http://schemas.microsoft.com/office/drawing/2014/main" id="{06B4E214-2330-4B23-B2DE-B23F90535E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5</a:t>
            </a:fld>
            <a:endParaRPr lang="nl-NL" dirty="0"/>
          </a:p>
        </p:txBody>
      </p:sp>
      <p:graphicFrame>
        <p:nvGraphicFramePr>
          <p:cNvPr id="8" name="Table 7">
            <a:extLst>
              <a:ext uri="{FF2B5EF4-FFF2-40B4-BE49-F238E27FC236}">
                <a16:creationId xmlns:a16="http://schemas.microsoft.com/office/drawing/2014/main" id="{1CA3389B-3CE1-7675-B792-AD202A138505}"/>
              </a:ext>
            </a:extLst>
          </p:cNvPr>
          <p:cNvGraphicFramePr>
            <a:graphicFrameLocks noGrp="1"/>
          </p:cNvGraphicFramePr>
          <p:nvPr/>
        </p:nvGraphicFramePr>
        <p:xfrm>
          <a:off x="939338" y="1582229"/>
          <a:ext cx="8478982" cy="4407548"/>
        </p:xfrm>
        <a:graphic>
          <a:graphicData uri="http://schemas.openxmlformats.org/drawingml/2006/table">
            <a:tbl>
              <a:tblPr firstRow="1" firstCol="1" bandRow="1">
                <a:tableStyleId>{5C22544A-7EE6-4342-B048-85BDC9FD1C3A}</a:tableStyleId>
              </a:tblPr>
              <a:tblGrid>
                <a:gridCol w="1195296">
                  <a:extLst>
                    <a:ext uri="{9D8B030D-6E8A-4147-A177-3AD203B41FA5}">
                      <a16:colId xmlns:a16="http://schemas.microsoft.com/office/drawing/2014/main" val="2745358752"/>
                    </a:ext>
                  </a:extLst>
                </a:gridCol>
                <a:gridCol w="1999370">
                  <a:extLst>
                    <a:ext uri="{9D8B030D-6E8A-4147-A177-3AD203B41FA5}">
                      <a16:colId xmlns:a16="http://schemas.microsoft.com/office/drawing/2014/main" val="848791163"/>
                    </a:ext>
                  </a:extLst>
                </a:gridCol>
                <a:gridCol w="5284316">
                  <a:extLst>
                    <a:ext uri="{9D8B030D-6E8A-4147-A177-3AD203B41FA5}">
                      <a16:colId xmlns:a16="http://schemas.microsoft.com/office/drawing/2014/main" val="4081538858"/>
                    </a:ext>
                  </a:extLst>
                </a:gridCol>
              </a:tblGrid>
              <a:tr h="82992">
                <a:tc>
                  <a:txBody>
                    <a:bodyPr/>
                    <a:lstStyle/>
                    <a:p>
                      <a:pPr algn="just">
                        <a:lnSpc>
                          <a:spcPct val="107000"/>
                        </a:lnSpc>
                        <a:spcAft>
                          <a:spcPts val="800"/>
                        </a:spcAft>
                      </a:pPr>
                      <a:r>
                        <a:rPr lang="nl-NL" sz="1100">
                          <a:solidFill>
                            <a:schemeClr val="accent5">
                              <a:lumMod val="25000"/>
                            </a:schemeClr>
                          </a:solidFill>
                          <a:effectLst/>
                        </a:rPr>
                        <a:t>Lesuur</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solidFill>
                            <a:schemeClr val="accent5">
                              <a:lumMod val="25000"/>
                            </a:schemeClr>
                          </a:solidFill>
                          <a:effectLst/>
                        </a:rPr>
                        <a:t>Sessie </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dirty="0">
                          <a:solidFill>
                            <a:schemeClr val="accent5">
                              <a:lumMod val="25000"/>
                            </a:schemeClr>
                          </a:solidFill>
                          <a:effectLst/>
                        </a:rPr>
                        <a:t>Beschrijving</a:t>
                      </a:r>
                      <a:endParaRPr lang="nl-NL" sz="110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546356354"/>
                  </a:ext>
                </a:extLst>
              </a:tr>
              <a:tr h="1060122">
                <a:tc>
                  <a:txBody>
                    <a:bodyPr/>
                    <a:lstStyle/>
                    <a:p>
                      <a:pPr algn="just">
                        <a:lnSpc>
                          <a:spcPct val="107000"/>
                        </a:lnSpc>
                        <a:spcAft>
                          <a:spcPts val="800"/>
                        </a:spcAft>
                      </a:pPr>
                      <a:r>
                        <a:rPr lang="nl-NL" sz="1100">
                          <a:solidFill>
                            <a:schemeClr val="accent5">
                              <a:lumMod val="25000"/>
                            </a:schemeClr>
                          </a:solidFill>
                          <a:effectLst/>
                        </a:rPr>
                        <a:t>0800-0850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Kennismaking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Studenten komen binnen, korte kennismaking met elkaar.</a:t>
                      </a:r>
                    </a:p>
                    <a:p>
                      <a:pPr algn="just">
                        <a:lnSpc>
                          <a:spcPct val="107000"/>
                        </a:lnSpc>
                        <a:spcAft>
                          <a:spcPts val="800"/>
                        </a:spcAft>
                      </a:pPr>
                      <a:r>
                        <a:rPr lang="nl-NL" sz="1100">
                          <a:effectLst/>
                        </a:rPr>
                        <a:t>Ik als instructeur leg kort functies van de apparatuur in de simulatie ruimte uit.</a:t>
                      </a:r>
                    </a:p>
                    <a:p>
                      <a:pPr algn="just">
                        <a:lnSpc>
                          <a:spcPct val="107000"/>
                        </a:lnSpc>
                        <a:spcAft>
                          <a:spcPts val="800"/>
                        </a:spcAft>
                      </a:pPr>
                      <a:r>
                        <a:rPr lang="nl-NL" sz="1100">
                          <a:effectLst/>
                        </a:rPr>
                        <a:t>Studenten beginnen met zich wegwijs te maken in de virtuele ruimte en controle kamer en starten de simulatie.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911802315"/>
                  </a:ext>
                </a:extLst>
              </a:tr>
              <a:tr h="961426">
                <a:tc>
                  <a:txBody>
                    <a:bodyPr/>
                    <a:lstStyle/>
                    <a:p>
                      <a:pPr algn="just">
                        <a:lnSpc>
                          <a:spcPct val="107000"/>
                        </a:lnSpc>
                        <a:spcAft>
                          <a:spcPts val="800"/>
                        </a:spcAft>
                      </a:pPr>
                      <a:r>
                        <a:rPr lang="nl-NL" sz="1100">
                          <a:solidFill>
                            <a:schemeClr val="accent5">
                              <a:lumMod val="25000"/>
                            </a:schemeClr>
                          </a:solidFill>
                          <a:effectLst/>
                        </a:rPr>
                        <a:t>0850-0940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(De) Briefing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Ik vraag de studenten of er vragen zijn en geeft indirecte vragen waardoor student eigen vragen beantwoordt.</a:t>
                      </a:r>
                    </a:p>
                    <a:p>
                      <a:pPr algn="just">
                        <a:lnSpc>
                          <a:spcPct val="107000"/>
                        </a:lnSpc>
                        <a:spcAft>
                          <a:spcPts val="800"/>
                        </a:spcAft>
                      </a:pPr>
                      <a:r>
                        <a:rPr lang="nl-NL" sz="1100">
                          <a:effectLst/>
                        </a:rPr>
                        <a:t>Studenten gaan een checklijst maken met daarin hun eigen opstartprocedures. Deze checklijst mag minimaal maar ook heel uitgebreid zijn, wat de student denkt dat hij nodig heeft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1349696076"/>
                  </a:ext>
                </a:extLst>
              </a:tr>
              <a:tr h="514208">
                <a:tc>
                  <a:txBody>
                    <a:bodyPr/>
                    <a:lstStyle/>
                    <a:p>
                      <a:pPr algn="just">
                        <a:lnSpc>
                          <a:spcPct val="107000"/>
                        </a:lnSpc>
                        <a:spcAft>
                          <a:spcPts val="800"/>
                        </a:spcAft>
                      </a:pPr>
                      <a:r>
                        <a:rPr lang="nl-NL" sz="1100">
                          <a:solidFill>
                            <a:schemeClr val="accent5">
                              <a:lumMod val="25000"/>
                            </a:schemeClr>
                          </a:solidFill>
                          <a:effectLst/>
                        </a:rPr>
                        <a:t>0940-1030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Simulatie sessie 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Studenten vervolgen simulatie sessie. En gebruiken nu eigen gemaakte checklijst. Een student krijgt de functie Head Of Watch (HOW) toegewezen en mag het team gaan aansturen.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969458608"/>
                  </a:ext>
                </a:extLst>
              </a:tr>
              <a:tr h="165686">
                <a:tc>
                  <a:txBody>
                    <a:bodyPr/>
                    <a:lstStyle/>
                    <a:p>
                      <a:pPr algn="just">
                        <a:lnSpc>
                          <a:spcPct val="107000"/>
                        </a:lnSpc>
                        <a:spcAft>
                          <a:spcPts val="800"/>
                        </a:spcAft>
                      </a:pPr>
                      <a:r>
                        <a:rPr lang="nl-NL" sz="1100">
                          <a:solidFill>
                            <a:schemeClr val="accent5">
                              <a:lumMod val="25000"/>
                            </a:schemeClr>
                          </a:solidFill>
                          <a:effectLst/>
                        </a:rPr>
                        <a:t>1030-1050</a:t>
                      </a:r>
                      <a:endParaRPr lang="nl-NL" sz="110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Pauze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958689430"/>
                  </a:ext>
                </a:extLst>
              </a:tr>
              <a:tr h="1484209">
                <a:tc>
                  <a:txBody>
                    <a:bodyPr/>
                    <a:lstStyle/>
                    <a:p>
                      <a:pPr algn="just">
                        <a:lnSpc>
                          <a:spcPct val="107000"/>
                        </a:lnSpc>
                        <a:spcAft>
                          <a:spcPts val="800"/>
                        </a:spcAft>
                      </a:pPr>
                      <a:r>
                        <a:rPr lang="nl-NL" sz="1100" dirty="0">
                          <a:solidFill>
                            <a:schemeClr val="accent5">
                              <a:lumMod val="25000"/>
                            </a:schemeClr>
                          </a:solidFill>
                          <a:effectLst/>
                        </a:rPr>
                        <a:t>1050-1140</a:t>
                      </a:r>
                      <a:endParaRPr lang="nl-NL" sz="110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a:effectLst/>
                        </a:rPr>
                        <a:t>(De) Briefing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tc>
                  <a:txBody>
                    <a:bodyPr/>
                    <a:lstStyle/>
                    <a:p>
                      <a:pPr algn="just">
                        <a:lnSpc>
                          <a:spcPct val="107000"/>
                        </a:lnSpc>
                        <a:spcAft>
                          <a:spcPts val="800"/>
                        </a:spcAft>
                      </a:pPr>
                      <a:r>
                        <a:rPr lang="nl-NL" sz="1100" dirty="0">
                          <a:effectLst/>
                        </a:rPr>
                        <a:t>Ik vraag studenten of er vragen zijn over de afgelopen simulatie sessie. Indien ja, behandelen we deze gezamenlijk. Bij ongewenste situaties tijdens de run, ga ik daar dieper op in.</a:t>
                      </a:r>
                    </a:p>
                    <a:p>
                      <a:pPr algn="just">
                        <a:lnSpc>
                          <a:spcPct val="107000"/>
                        </a:lnSpc>
                        <a:spcAft>
                          <a:spcPts val="800"/>
                        </a:spcAft>
                      </a:pPr>
                      <a:r>
                        <a:rPr lang="nl-NL" sz="1100" dirty="0">
                          <a:effectLst/>
                        </a:rPr>
                        <a:t>Hierna kijken we samen naar de checklijst, wat is er uitgevoerd, is de checklijst volledig genoeg volgens de groep, moeten er aanpassingen gebeuren, en wat zijn de plannen voor de komende 2 uren.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20" marR="66620" marT="0" marB="0"/>
                </a:tc>
                <a:extLst>
                  <a:ext uri="{0D108BD9-81ED-4DB2-BD59-A6C34878D82A}">
                    <a16:rowId xmlns:a16="http://schemas.microsoft.com/office/drawing/2014/main" val="2335359770"/>
                  </a:ext>
                </a:extLst>
              </a:tr>
            </a:tbl>
          </a:graphicData>
        </a:graphic>
      </p:graphicFrame>
      <p:sp>
        <p:nvSpPr>
          <p:cNvPr id="7" name="Oval 6">
            <a:extLst>
              <a:ext uri="{FF2B5EF4-FFF2-40B4-BE49-F238E27FC236}">
                <a16:creationId xmlns:a16="http://schemas.microsoft.com/office/drawing/2014/main" id="{0952E294-DCA4-DD24-921E-88B12F941A59}"/>
              </a:ext>
            </a:extLst>
          </p:cNvPr>
          <p:cNvSpPr/>
          <p:nvPr/>
        </p:nvSpPr>
        <p:spPr>
          <a:xfrm>
            <a:off x="573577" y="2751513"/>
            <a:ext cx="9360131" cy="1138843"/>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9984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1066800" y="1500288"/>
            <a:ext cx="10058400" cy="565265"/>
          </a:xfrm>
        </p:spPr>
        <p:txBody>
          <a:bodyPr rtlCol="0">
            <a:normAutofit/>
          </a:bodyPr>
          <a:lstStyle/>
          <a:p>
            <a:pPr rtl="0"/>
            <a:r>
              <a:rPr lang="nl-NL" dirty="0"/>
              <a:t>Ontwerp keuzes</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idx="1"/>
          </p:nvPr>
        </p:nvSpPr>
        <p:spPr>
          <a:xfrm>
            <a:off x="1353312" y="3067950"/>
            <a:ext cx="3310128" cy="2766389"/>
          </a:xfrm>
        </p:spPr>
        <p:txBody>
          <a:bodyPr vert="horz" lIns="91440" tIns="45720" rIns="91440" bIns="45720" rtlCol="0" anchor="t">
            <a:normAutofit/>
          </a:bodyPr>
          <a:lstStyle/>
          <a:p>
            <a:pPr rtl="0"/>
            <a:r>
              <a:rPr lang="nl-NL" sz="2400" b="1" dirty="0"/>
              <a:t>Werkvormen</a:t>
            </a:r>
          </a:p>
          <a:p>
            <a:pPr marL="285750" indent="-285750" algn="l">
              <a:buFont typeface="Arial" panose="020B0604020202020204" pitchFamily="34" charset="0"/>
              <a:buChar char="•"/>
            </a:pPr>
            <a:r>
              <a:rPr lang="nl-NL" sz="2000" dirty="0">
                <a:latin typeface="Times New Roman" panose="02020603050405020304" pitchFamily="18" charset="0"/>
              </a:rPr>
              <a:t>Simulatie zonder aanloop</a:t>
            </a:r>
          </a:p>
          <a:p>
            <a:pPr marL="285750" indent="-285750" algn="l">
              <a:buFont typeface="Arial" panose="020B0604020202020204" pitchFamily="34" charset="0"/>
              <a:buChar char="•"/>
            </a:pPr>
            <a:r>
              <a:rPr lang="nl-NL" sz="2000" dirty="0">
                <a:latin typeface="Times New Roman" panose="02020603050405020304" pitchFamily="18" charset="0"/>
              </a:rPr>
              <a:t>In fasen</a:t>
            </a:r>
          </a:p>
          <a:p>
            <a:pPr marL="342900" indent="-342900" rtl="0">
              <a:buAutoNum type="arabicPeriod"/>
            </a:pPr>
            <a:endParaRPr lang="nl-NL" b="1" dirty="0"/>
          </a:p>
          <a:p>
            <a:pPr rtl="0"/>
            <a:endParaRPr lang="nl-NL" dirty="0"/>
          </a:p>
          <a:p>
            <a:pPr rtl="0"/>
            <a:endParaRPr lang="nl-NL" dirty="0"/>
          </a:p>
        </p:txBody>
      </p:sp>
      <p:sp>
        <p:nvSpPr>
          <p:cNvPr id="12" name="Tijdelijke aanduiding voor inhoud 11">
            <a:extLst>
              <a:ext uri="{FF2B5EF4-FFF2-40B4-BE49-F238E27FC236}">
                <a16:creationId xmlns:a16="http://schemas.microsoft.com/office/drawing/2014/main" id="{9E1D7404-44B2-41E5-9B1C-26216EB1EC6C}"/>
              </a:ext>
            </a:extLst>
          </p:cNvPr>
          <p:cNvSpPr>
            <a:spLocks noGrp="1"/>
          </p:cNvSpPr>
          <p:nvPr>
            <p:ph idx="15"/>
          </p:nvPr>
        </p:nvSpPr>
        <p:spPr>
          <a:xfrm>
            <a:off x="4555375" y="3064254"/>
            <a:ext cx="3540113" cy="2766388"/>
          </a:xfrm>
        </p:spPr>
        <p:txBody>
          <a:bodyPr rtlCol="0">
            <a:normAutofit/>
          </a:bodyPr>
          <a:lstStyle/>
          <a:p>
            <a:pPr rtl="0"/>
            <a:r>
              <a:rPr lang="nl-NL" sz="2400" b="1" dirty="0"/>
              <a:t>Didactisch Coachen</a:t>
            </a:r>
            <a:endParaRPr lang="nl-NL" sz="2400" dirty="0"/>
          </a:p>
          <a:p>
            <a:pPr marL="285750" indent="-285750" algn="l" rtl="0">
              <a:buFont typeface="Arial" panose="020B0604020202020204" pitchFamily="34" charset="0"/>
              <a:buChar char="•"/>
            </a:pPr>
            <a:r>
              <a:rPr lang="nl-NL" sz="2000" dirty="0">
                <a:effectLst/>
                <a:latin typeface="Times New Roman" panose="02020603050405020304" pitchFamily="18" charset="0"/>
                <a:ea typeface="Calibri" panose="020F0502020204030204" pitchFamily="34" charset="0"/>
              </a:rPr>
              <a:t>Student denkt zelf, doet zelf</a:t>
            </a:r>
          </a:p>
          <a:p>
            <a:pPr marL="285750" indent="-285750" algn="l" rtl="0">
              <a:buFont typeface="Arial" panose="020B0604020202020204" pitchFamily="34" charset="0"/>
              <a:buChar char="•"/>
            </a:pPr>
            <a:r>
              <a:rPr lang="nl-NL" sz="2000" dirty="0">
                <a:effectLst/>
                <a:latin typeface="Times New Roman" panose="02020603050405020304" pitchFamily="18" charset="0"/>
                <a:ea typeface="Calibri" panose="020F0502020204030204" pitchFamily="34" charset="0"/>
              </a:rPr>
              <a:t>Student ontwikkelt en laat kennis zien in praktijk.</a:t>
            </a:r>
          </a:p>
          <a:p>
            <a:pPr marL="285750" indent="-285750" algn="l" rtl="0">
              <a:buFont typeface="Arial" panose="020B0604020202020204" pitchFamily="34" charset="0"/>
              <a:buChar char="•"/>
            </a:pPr>
            <a:r>
              <a:rPr lang="nl-NL" sz="2000" dirty="0">
                <a:latin typeface="Times New Roman" panose="02020603050405020304" pitchFamily="18" charset="0"/>
                <a:ea typeface="Calibri" panose="020F0502020204030204" pitchFamily="34" charset="0"/>
              </a:rPr>
              <a:t>Opbouwende feedback</a:t>
            </a:r>
          </a:p>
          <a:p>
            <a:pPr marL="285750" indent="-285750" algn="l" rtl="0">
              <a:buFont typeface="Arial" panose="020B0604020202020204" pitchFamily="34" charset="0"/>
              <a:buChar char="•"/>
            </a:pPr>
            <a:r>
              <a:rPr lang="nl-NL" sz="2000" dirty="0" err="1">
                <a:effectLst/>
                <a:latin typeface="Times New Roman" panose="02020603050405020304" pitchFamily="18" charset="0"/>
                <a:ea typeface="Calibri" panose="020F0502020204030204" pitchFamily="34" charset="0"/>
              </a:rPr>
              <a:t>Redenerings</a:t>
            </a:r>
            <a:r>
              <a:rPr lang="nl-NL" sz="2000" dirty="0">
                <a:effectLst/>
                <a:latin typeface="Times New Roman" panose="02020603050405020304" pitchFamily="18" charset="0"/>
                <a:ea typeface="Calibri" panose="020F0502020204030204" pitchFamily="34" charset="0"/>
              </a:rPr>
              <a:t> &amp; Zelfregulatie vragen</a:t>
            </a:r>
          </a:p>
          <a:p>
            <a:pPr rtl="0"/>
            <a:endParaRPr lang="nl-NL" sz="2000" b="1" dirty="0"/>
          </a:p>
        </p:txBody>
      </p:sp>
      <p:sp>
        <p:nvSpPr>
          <p:cNvPr id="13" name="Tijdelijke aanduiding voor inhoud 12">
            <a:extLst>
              <a:ext uri="{FF2B5EF4-FFF2-40B4-BE49-F238E27FC236}">
                <a16:creationId xmlns:a16="http://schemas.microsoft.com/office/drawing/2014/main" id="{391CD11A-AD36-4E45-855A-2546C295CEBC}"/>
              </a:ext>
            </a:extLst>
          </p:cNvPr>
          <p:cNvSpPr>
            <a:spLocks noGrp="1"/>
          </p:cNvSpPr>
          <p:nvPr>
            <p:ph idx="16"/>
          </p:nvPr>
        </p:nvSpPr>
        <p:spPr>
          <a:xfrm>
            <a:off x="8095488" y="3071712"/>
            <a:ext cx="3101756" cy="2286000"/>
          </a:xfrm>
        </p:spPr>
        <p:txBody>
          <a:bodyPr rtlCol="0">
            <a:normAutofit/>
          </a:bodyPr>
          <a:lstStyle/>
          <a:p>
            <a:pPr rtl="0"/>
            <a:r>
              <a:rPr lang="nl-NL" sz="2400" b="1" dirty="0"/>
              <a:t>DBE onderwijs</a:t>
            </a:r>
          </a:p>
          <a:p>
            <a:pPr marL="342900" indent="-342900" algn="l" rtl="0">
              <a:buFont typeface="Arial" panose="020B0604020202020204" pitchFamily="34" charset="0"/>
              <a:buChar char="•"/>
            </a:pPr>
            <a:r>
              <a:rPr lang="nl-NL" sz="2000" dirty="0">
                <a:latin typeface="Times New Roman" panose="02020603050405020304" pitchFamily="18" charset="0"/>
              </a:rPr>
              <a:t>Real life situaties</a:t>
            </a:r>
          </a:p>
          <a:p>
            <a:pPr marL="342900" indent="-342900" rtl="0">
              <a:buFont typeface="Arial" panose="020B0604020202020204" pitchFamily="34" charset="0"/>
              <a:buChar char="•"/>
            </a:pPr>
            <a:r>
              <a:rPr lang="nl-NL" sz="2000" dirty="0">
                <a:latin typeface="Times New Roman" panose="02020603050405020304" pitchFamily="18" charset="0"/>
              </a:rPr>
              <a:t>Eigen ervaring studenten</a:t>
            </a:r>
          </a:p>
          <a:p>
            <a:pPr marL="342900" indent="-342900" algn="l" rtl="0">
              <a:buFont typeface="Arial" panose="020B0604020202020204" pitchFamily="34" charset="0"/>
              <a:buChar char="•"/>
            </a:pPr>
            <a:r>
              <a:rPr lang="nl-NL" sz="2000" dirty="0">
                <a:latin typeface="Times New Roman" panose="02020603050405020304" pitchFamily="18" charset="0"/>
              </a:rPr>
              <a:t>Vrijheid simulatie</a:t>
            </a:r>
          </a:p>
          <a:p>
            <a:pPr rtl="0"/>
            <a:endParaRPr lang="nl-NL" sz="2000" b="1" dirty="0"/>
          </a:p>
        </p:txBody>
      </p:sp>
      <p:sp>
        <p:nvSpPr>
          <p:cNvPr id="4" name="Tijdelijke aanduiding voor datum 3">
            <a:extLst>
              <a:ext uri="{FF2B5EF4-FFF2-40B4-BE49-F238E27FC236}">
                <a16:creationId xmlns:a16="http://schemas.microsoft.com/office/drawing/2014/main" id="{6033BEAB-4380-4A47-B648-13315E04F2DF}"/>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5" name="Tijdelijke aanduiding voor voettekst 4">
            <a:extLst>
              <a:ext uri="{FF2B5EF4-FFF2-40B4-BE49-F238E27FC236}">
                <a16:creationId xmlns:a16="http://schemas.microsoft.com/office/drawing/2014/main" id="{9EFDE0E2-B032-4403-9106-5A8349B45309}"/>
              </a:ext>
            </a:extLst>
          </p:cNvPr>
          <p:cNvSpPr>
            <a:spLocks noGrp="1"/>
          </p:cNvSpPr>
          <p:nvPr>
            <p:ph type="ftr" sz="quarter" idx="11"/>
          </p:nvPr>
        </p:nvSpPr>
        <p:spPr>
          <a:xfrm>
            <a:off x="4038600" y="6356350"/>
            <a:ext cx="4114800" cy="365125"/>
          </a:xfrm>
        </p:spPr>
        <p:txBody>
          <a:bodyPr rtlCol="0"/>
          <a:lstStyle/>
          <a:p>
            <a:pPr rtl="0"/>
            <a:r>
              <a:rPr lang="nl-NL" dirty="0"/>
              <a:t>Presentatie L. Vleugels</a:t>
            </a:r>
          </a:p>
        </p:txBody>
      </p:sp>
      <p:sp>
        <p:nvSpPr>
          <p:cNvPr id="7" name="Tijdelijke aanduiding voor dianummer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6</a:t>
            </a:fld>
            <a:endParaRPr lang="nl-NL"/>
          </a:p>
        </p:txBody>
      </p:sp>
      <p:pic>
        <p:nvPicPr>
          <p:cNvPr id="25" name="Afbeelding 24" descr="Mining tools with solid fill">
            <a:extLst>
              <a:ext uri="{FF2B5EF4-FFF2-40B4-BE49-F238E27FC236}">
                <a16:creationId xmlns:a16="http://schemas.microsoft.com/office/drawing/2014/main" id="{7E436211-2D54-47AE-BB55-F32290DDB59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58644" y="2190055"/>
            <a:ext cx="731520" cy="731520"/>
          </a:xfrm>
          <a:prstGeom prst="rect">
            <a:avLst/>
          </a:prstGeom>
        </p:spPr>
      </p:pic>
      <p:pic>
        <p:nvPicPr>
          <p:cNvPr id="27" name="Gráfico 13" descr="Brain in head with solid fill">
            <a:extLst>
              <a:ext uri="{FF2B5EF4-FFF2-40B4-BE49-F238E27FC236}">
                <a16:creationId xmlns:a16="http://schemas.microsoft.com/office/drawing/2014/main" id="{64F99BBE-1996-4227-A4DE-D13CD351493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30240" y="2190055"/>
            <a:ext cx="731520" cy="731520"/>
          </a:xfrm>
          <a:prstGeom prst="rect">
            <a:avLst/>
          </a:prstGeom>
        </p:spPr>
      </p:pic>
      <p:pic>
        <p:nvPicPr>
          <p:cNvPr id="29" name="Afbeelding 28" descr="Escalator Up with solid fill">
            <a:extLst>
              <a:ext uri="{FF2B5EF4-FFF2-40B4-BE49-F238E27FC236}">
                <a16:creationId xmlns:a16="http://schemas.microsoft.com/office/drawing/2014/main" id="{2EE071B9-4843-404F-95CC-3894A5FAD61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1836" y="2190055"/>
            <a:ext cx="731520" cy="731520"/>
          </a:xfrm>
          <a:prstGeom prst="rect">
            <a:avLst/>
          </a:prstGeom>
        </p:spPr>
      </p:pic>
    </p:spTree>
    <p:extLst>
      <p:ext uri="{BB962C8B-B14F-4D97-AF65-F5344CB8AC3E}">
        <p14:creationId xmlns:p14="http://schemas.microsoft.com/office/powerpoint/2010/main" val="315389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Close-up van een wandklok ">
            <a:extLst>
              <a:ext uri="{FF2B5EF4-FFF2-40B4-BE49-F238E27FC236}">
                <a16:creationId xmlns:a16="http://schemas.microsoft.com/office/drawing/2014/main" id="{4CB72E8C-BD65-4DC9-BE83-0E228B6A80A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0" y="0"/>
            <a:ext cx="6181344" cy="6858000"/>
          </a:xfrm>
        </p:spPr>
      </p:pic>
      <p:sp>
        <p:nvSpPr>
          <p:cNvPr id="33" name="Titel 32">
            <a:extLst>
              <a:ext uri="{FF2B5EF4-FFF2-40B4-BE49-F238E27FC236}">
                <a16:creationId xmlns:a16="http://schemas.microsoft.com/office/drawing/2014/main" id="{1D291211-3EE5-468A-9544-9DD9E6923594}"/>
              </a:ext>
            </a:extLst>
          </p:cNvPr>
          <p:cNvSpPr>
            <a:spLocks noGrp="1"/>
          </p:cNvSpPr>
          <p:nvPr>
            <p:ph type="title"/>
          </p:nvPr>
        </p:nvSpPr>
        <p:spPr>
          <a:xfrm>
            <a:off x="1252728" y="4151376"/>
            <a:ext cx="4443664" cy="914400"/>
          </a:xfrm>
        </p:spPr>
        <p:txBody>
          <a:bodyPr rtlCol="0">
            <a:normAutofit/>
          </a:bodyPr>
          <a:lstStyle/>
          <a:p>
            <a:pPr rtl="0"/>
            <a:r>
              <a:rPr lang="nl-NL" dirty="0"/>
              <a:t>(her) Ontwerp</a:t>
            </a:r>
          </a:p>
        </p:txBody>
      </p:sp>
      <p:sp>
        <p:nvSpPr>
          <p:cNvPr id="16" name="Tijdelijke aanduiding voor datum 15">
            <a:extLst>
              <a:ext uri="{FF2B5EF4-FFF2-40B4-BE49-F238E27FC236}">
                <a16:creationId xmlns:a16="http://schemas.microsoft.com/office/drawing/2014/main" id="{D0853325-76A7-4AEB-8F7F-CF0B2580773B}"/>
              </a:ext>
            </a:extLst>
          </p:cNvPr>
          <p:cNvSpPr>
            <a:spLocks noGrp="1"/>
          </p:cNvSpPr>
          <p:nvPr>
            <p:ph type="dt" sz="half" idx="10"/>
          </p:nvPr>
        </p:nvSpPr>
        <p:spPr>
          <a:xfrm>
            <a:off x="838200" y="6356350"/>
            <a:ext cx="2743200" cy="365125"/>
          </a:xfrm>
        </p:spPr>
        <p:txBody>
          <a:bodyPr rtlCol="0"/>
          <a:lstStyle/>
          <a:p>
            <a:pPr rtl="0"/>
            <a:r>
              <a:rPr lang="nl-NL" dirty="0">
                <a:solidFill>
                  <a:schemeClr val="bg1">
                    <a:lumMod val="75000"/>
                  </a:schemeClr>
                </a:solidFill>
              </a:rPr>
              <a:t>2023</a:t>
            </a:r>
          </a:p>
        </p:txBody>
      </p:sp>
      <p:sp>
        <p:nvSpPr>
          <p:cNvPr id="17" name="Tijdelijke aanduiding voor voettekst 16">
            <a:extLst>
              <a:ext uri="{FF2B5EF4-FFF2-40B4-BE49-F238E27FC236}">
                <a16:creationId xmlns:a16="http://schemas.microsoft.com/office/drawing/2014/main" id="{A3CFEF10-F087-43D5-9B68-DA35850ED85E}"/>
              </a:ext>
            </a:extLst>
          </p:cNvPr>
          <p:cNvSpPr>
            <a:spLocks noGrp="1"/>
          </p:cNvSpPr>
          <p:nvPr>
            <p:ph type="ftr" sz="quarter" idx="11"/>
          </p:nvPr>
        </p:nvSpPr>
        <p:spPr>
          <a:xfrm>
            <a:off x="4038600" y="6356350"/>
            <a:ext cx="4114800" cy="365125"/>
          </a:xfrm>
        </p:spPr>
        <p:txBody>
          <a:bodyPr rtlCol="0"/>
          <a:lstStyle/>
          <a:p>
            <a:pPr rtl="0"/>
            <a:r>
              <a:rPr lang="nl-NL" dirty="0"/>
              <a:t>Presentatie L. Vleugels</a:t>
            </a:r>
          </a:p>
        </p:txBody>
      </p:sp>
      <p:sp>
        <p:nvSpPr>
          <p:cNvPr id="18" name="Tijdelijke aanduiding voor dianummer 17">
            <a:extLst>
              <a:ext uri="{FF2B5EF4-FFF2-40B4-BE49-F238E27FC236}">
                <a16:creationId xmlns:a16="http://schemas.microsoft.com/office/drawing/2014/main" id="{782260B2-4C92-4B33-AF87-E5810D104DAD}"/>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7</a:t>
            </a:fld>
            <a:endParaRPr lang="nl-NL"/>
          </a:p>
        </p:txBody>
      </p:sp>
      <p:sp>
        <p:nvSpPr>
          <p:cNvPr id="4" name="Tijdelijke aanduiding voor inhoud 2">
            <a:extLst>
              <a:ext uri="{FF2B5EF4-FFF2-40B4-BE49-F238E27FC236}">
                <a16:creationId xmlns:a16="http://schemas.microsoft.com/office/drawing/2014/main" id="{3791A62A-9D48-4437-AF39-765C670A3789}"/>
              </a:ext>
            </a:extLst>
          </p:cNvPr>
          <p:cNvSpPr txBox="1">
            <a:spLocks/>
          </p:cNvSpPr>
          <p:nvPr/>
        </p:nvSpPr>
        <p:spPr>
          <a:xfrm>
            <a:off x="6549043" y="559537"/>
            <a:ext cx="4955772" cy="57968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200" dirty="0"/>
              <a:t>Check in</a:t>
            </a:r>
          </a:p>
          <a:p>
            <a:pPr lvl="1"/>
            <a:r>
              <a:rPr lang="nl-NL" sz="1800" dirty="0"/>
              <a:t>Stille wand discussie :                      Whiteboard </a:t>
            </a:r>
            <a:r>
              <a:rPr lang="nl-NL" sz="1800" dirty="0" err="1"/>
              <a:t>mindmap</a:t>
            </a:r>
            <a:r>
              <a:rPr lang="nl-NL" sz="1800" dirty="0"/>
              <a:t> “START WOORD” Machine Kamer Simulatie”</a:t>
            </a:r>
          </a:p>
          <a:p>
            <a:r>
              <a:rPr lang="nl-NL" sz="2200" dirty="0"/>
              <a:t>Briefing</a:t>
            </a:r>
          </a:p>
          <a:p>
            <a:pPr lvl="1"/>
            <a:r>
              <a:rPr lang="nl-NL" sz="1800" dirty="0"/>
              <a:t>Geplastificeerde kaartjes, </a:t>
            </a:r>
            <a:r>
              <a:rPr lang="nl-NL" sz="1800" dirty="0" err="1"/>
              <a:t>Mindmap</a:t>
            </a:r>
            <a:r>
              <a:rPr lang="nl-NL" sz="1800" dirty="0"/>
              <a:t> maken, waarom deze opstart volgorde?</a:t>
            </a:r>
          </a:p>
          <a:p>
            <a:pPr lvl="1"/>
            <a:r>
              <a:rPr lang="nl-NL" sz="1800" dirty="0"/>
              <a:t>Checklijst maken</a:t>
            </a:r>
          </a:p>
          <a:p>
            <a:pPr lvl="1"/>
            <a:r>
              <a:rPr lang="nl-NL" sz="1800" dirty="0"/>
              <a:t>Rollen verdelen</a:t>
            </a:r>
          </a:p>
          <a:p>
            <a:r>
              <a:rPr lang="nl-NL" sz="2200" dirty="0"/>
              <a:t>Sessie</a:t>
            </a:r>
          </a:p>
          <a:p>
            <a:pPr lvl="1"/>
            <a:r>
              <a:rPr lang="nl-NL" sz="1800" dirty="0"/>
              <a:t>Niet ingrijpen tijdens sessie</a:t>
            </a:r>
          </a:p>
          <a:p>
            <a:pPr lvl="1"/>
            <a:r>
              <a:rPr lang="nl-NL" sz="1800" dirty="0"/>
              <a:t>Foutjes inbrengen (hedendaagse problemen aan boord)</a:t>
            </a:r>
          </a:p>
          <a:p>
            <a:pPr lvl="1"/>
            <a:r>
              <a:rPr lang="nl-NL" sz="1800" dirty="0"/>
              <a:t>STRESS ACTIVEERT HET BREIN</a:t>
            </a:r>
          </a:p>
          <a:p>
            <a:r>
              <a:rPr lang="nl-NL" sz="2200" dirty="0"/>
              <a:t>Debriefing</a:t>
            </a:r>
          </a:p>
          <a:p>
            <a:pPr lvl="1"/>
            <a:r>
              <a:rPr lang="nl-NL" sz="1800" dirty="0"/>
              <a:t>5 min op adem komen</a:t>
            </a:r>
          </a:p>
          <a:p>
            <a:pPr lvl="1"/>
            <a:r>
              <a:rPr lang="nl-NL" sz="1800" dirty="0"/>
              <a:t>Discussie komt nu al op gang</a:t>
            </a:r>
          </a:p>
          <a:p>
            <a:pPr lvl="2"/>
            <a:r>
              <a:rPr lang="nl-NL" sz="1400" dirty="0"/>
              <a:t>Waarom bepaalde keuzes gemaakt</a:t>
            </a:r>
          </a:p>
          <a:p>
            <a:endParaRPr lang="nl-NL" sz="2200" dirty="0"/>
          </a:p>
          <a:p>
            <a:endParaRPr lang="nl-NL" dirty="0"/>
          </a:p>
          <a:p>
            <a:endParaRPr lang="nl-NL" dirty="0"/>
          </a:p>
        </p:txBody>
      </p:sp>
    </p:spTree>
    <p:extLst>
      <p:ext uri="{BB962C8B-B14F-4D97-AF65-F5344CB8AC3E}">
        <p14:creationId xmlns:p14="http://schemas.microsoft.com/office/powerpoint/2010/main" val="2114420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Foto van plant naast een bank">
            <a:extLst>
              <a:ext uri="{FF2B5EF4-FFF2-40B4-BE49-F238E27FC236}">
                <a16:creationId xmlns:a16="http://schemas.microsoft.com/office/drawing/2014/main" id="{E02808E2-CED6-4042-B4A7-74D40168FFC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24" y="0"/>
            <a:ext cx="12188952" cy="6858000"/>
          </a:xfrm>
        </p:spPr>
      </p:pic>
      <p:sp>
        <p:nvSpPr>
          <p:cNvPr id="34" name="Titel 33">
            <a:extLst>
              <a:ext uri="{FF2B5EF4-FFF2-40B4-BE49-F238E27FC236}">
                <a16:creationId xmlns:a16="http://schemas.microsoft.com/office/drawing/2014/main" id="{1EF02964-6708-42E7-9841-A3E40E249928}"/>
              </a:ext>
            </a:extLst>
          </p:cNvPr>
          <p:cNvSpPr>
            <a:spLocks noGrp="1"/>
          </p:cNvSpPr>
          <p:nvPr>
            <p:ph type="title"/>
          </p:nvPr>
        </p:nvSpPr>
        <p:spPr>
          <a:xfrm>
            <a:off x="6096000" y="1143000"/>
            <a:ext cx="5486400" cy="4572000"/>
          </a:xfrm>
        </p:spPr>
        <p:txBody>
          <a:bodyPr rtlCol="0"/>
          <a:lstStyle/>
          <a:p>
            <a:pPr rtl="0"/>
            <a:r>
              <a:rPr lang="nl-NL" dirty="0"/>
              <a:t>Reflectie op ontwerp</a:t>
            </a:r>
          </a:p>
        </p:txBody>
      </p:sp>
      <p:sp>
        <p:nvSpPr>
          <p:cNvPr id="3" name="Tijdelijke aanduiding voor inhoud 2">
            <a:extLst>
              <a:ext uri="{FF2B5EF4-FFF2-40B4-BE49-F238E27FC236}">
                <a16:creationId xmlns:a16="http://schemas.microsoft.com/office/drawing/2014/main" id="{DE58B68F-CCA9-4C91-85AC-597D8C51D3DD}"/>
              </a:ext>
            </a:extLst>
          </p:cNvPr>
          <p:cNvSpPr>
            <a:spLocks noGrp="1"/>
          </p:cNvSpPr>
          <p:nvPr>
            <p:ph idx="1"/>
          </p:nvPr>
        </p:nvSpPr>
        <p:spPr>
          <a:xfrm>
            <a:off x="6629400" y="2996693"/>
            <a:ext cx="4416552" cy="2216986"/>
          </a:xfrm>
        </p:spPr>
        <p:txBody>
          <a:bodyPr vert="horz" lIns="91440" tIns="45720" rIns="91440" bIns="45720" rtlCol="0" anchor="t">
            <a:normAutofit/>
          </a:bodyPr>
          <a:lstStyle/>
          <a:p>
            <a:pPr rtl="0"/>
            <a:r>
              <a:rPr lang="nl-NL" dirty="0"/>
              <a:t>Ik ben nog niet zover dat mijn product getest is!</a:t>
            </a:r>
          </a:p>
          <a:p>
            <a:pPr rtl="0"/>
            <a:r>
              <a:rPr lang="nl-NL" dirty="0"/>
              <a:t>Hopelijk over 2 weken, volgende week geen studenten.</a:t>
            </a:r>
          </a:p>
        </p:txBody>
      </p:sp>
      <p:sp>
        <p:nvSpPr>
          <p:cNvPr id="4" name="Tijdelijke aanduiding voor datum 3">
            <a:extLst>
              <a:ext uri="{FF2B5EF4-FFF2-40B4-BE49-F238E27FC236}">
                <a16:creationId xmlns:a16="http://schemas.microsoft.com/office/drawing/2014/main" id="{F3F2DE98-C429-4715-BA3C-5D6C820084AB}"/>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5" name="Tijdelijke aanduiding voor voettekst 4">
            <a:extLst>
              <a:ext uri="{FF2B5EF4-FFF2-40B4-BE49-F238E27FC236}">
                <a16:creationId xmlns:a16="http://schemas.microsoft.com/office/drawing/2014/main" id="{C2EB2A80-0DA3-4033-A669-A7896142852E}"/>
              </a:ext>
            </a:extLst>
          </p:cNvPr>
          <p:cNvSpPr>
            <a:spLocks noGrp="1"/>
          </p:cNvSpPr>
          <p:nvPr>
            <p:ph type="ftr" sz="quarter" idx="11"/>
          </p:nvPr>
        </p:nvSpPr>
        <p:spPr>
          <a:xfrm>
            <a:off x="4038600" y="6356350"/>
            <a:ext cx="4114800" cy="365125"/>
          </a:xfrm>
        </p:spPr>
        <p:txBody>
          <a:bodyPr rtlCol="0"/>
          <a:lstStyle/>
          <a:p>
            <a:pPr rtl="0"/>
            <a:r>
              <a:rPr lang="nl-NL" dirty="0"/>
              <a:t>Presentatie L. Vleugels</a:t>
            </a:r>
          </a:p>
        </p:txBody>
      </p:sp>
      <p:sp>
        <p:nvSpPr>
          <p:cNvPr id="7" name="Tijdelijke aanduiding voor dianummer 6">
            <a:extLst>
              <a:ext uri="{FF2B5EF4-FFF2-40B4-BE49-F238E27FC236}">
                <a16:creationId xmlns:a16="http://schemas.microsoft.com/office/drawing/2014/main" id="{933AD4D1-035C-4B0B-8CCF-210BA5D594D7}"/>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8</a:t>
            </a:fld>
            <a:endParaRPr lang="nl-NL"/>
          </a:p>
        </p:txBody>
      </p:sp>
    </p:spTree>
    <p:extLst>
      <p:ext uri="{BB962C8B-B14F-4D97-AF65-F5344CB8AC3E}">
        <p14:creationId xmlns:p14="http://schemas.microsoft.com/office/powerpoint/2010/main" val="202184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AEE93-8585-46D4-A7EC-F184E317CB2E}"/>
              </a:ext>
            </a:extLst>
          </p:cNvPr>
          <p:cNvSpPr>
            <a:spLocks noGrp="1"/>
          </p:cNvSpPr>
          <p:nvPr>
            <p:ph type="title"/>
          </p:nvPr>
        </p:nvSpPr>
        <p:spPr>
          <a:xfrm>
            <a:off x="4724400" y="2450592"/>
            <a:ext cx="2743200" cy="640080"/>
          </a:xfrm>
        </p:spPr>
        <p:txBody>
          <a:bodyPr rtlCol="0">
            <a:normAutofit/>
          </a:bodyPr>
          <a:lstStyle/>
          <a:p>
            <a:pPr rtl="0"/>
            <a:r>
              <a:rPr lang="nl-NL" dirty="0"/>
              <a:t>Bedankt</a:t>
            </a:r>
          </a:p>
        </p:txBody>
      </p:sp>
      <p:sp>
        <p:nvSpPr>
          <p:cNvPr id="3" name="Tijdelijke aanduiding voor inhoud 2">
            <a:extLst>
              <a:ext uri="{FF2B5EF4-FFF2-40B4-BE49-F238E27FC236}">
                <a16:creationId xmlns:a16="http://schemas.microsoft.com/office/drawing/2014/main" id="{24AFFC60-19C3-4901-93F7-7AAF4C09F8C6}"/>
              </a:ext>
            </a:extLst>
          </p:cNvPr>
          <p:cNvSpPr>
            <a:spLocks noGrp="1"/>
          </p:cNvSpPr>
          <p:nvPr>
            <p:ph idx="1"/>
          </p:nvPr>
        </p:nvSpPr>
        <p:spPr>
          <a:xfrm>
            <a:off x="4447309" y="3566160"/>
            <a:ext cx="3325091" cy="2651760"/>
          </a:xfrm>
        </p:spPr>
        <p:txBody>
          <a:bodyPr rtlCol="0"/>
          <a:lstStyle/>
          <a:p>
            <a:pPr rtl="0"/>
            <a:r>
              <a:rPr lang="nl-NL" dirty="0"/>
              <a:t>Lynn Vleugels</a:t>
            </a:r>
          </a:p>
          <a:p>
            <a:pPr rtl="0"/>
            <a:r>
              <a:rPr lang="nl-NL" dirty="0"/>
              <a:t>Docent Onderzoeker</a:t>
            </a:r>
          </a:p>
          <a:p>
            <a:pPr rtl="0"/>
            <a:r>
              <a:rPr lang="nl-NL"/>
              <a:t>Maritiem </a:t>
            </a:r>
            <a:r>
              <a:rPr lang="nl-NL" dirty="0"/>
              <a:t>Simulator Trainingscentrum</a:t>
            </a:r>
          </a:p>
        </p:txBody>
      </p:sp>
      <p:sp>
        <p:nvSpPr>
          <p:cNvPr id="4" name="Tijdelijke aanduiding voor datum 3">
            <a:extLst>
              <a:ext uri="{FF2B5EF4-FFF2-40B4-BE49-F238E27FC236}">
                <a16:creationId xmlns:a16="http://schemas.microsoft.com/office/drawing/2014/main" id="{0020C547-CAAA-4F67-8DFD-712B97B120CC}"/>
              </a:ext>
            </a:extLst>
          </p:cNvPr>
          <p:cNvSpPr>
            <a:spLocks noGrp="1"/>
          </p:cNvSpPr>
          <p:nvPr>
            <p:ph type="dt" sz="half" idx="10"/>
          </p:nvPr>
        </p:nvSpPr>
        <p:spPr>
          <a:xfrm>
            <a:off x="838200" y="6356350"/>
            <a:ext cx="2743200" cy="365125"/>
          </a:xfrm>
        </p:spPr>
        <p:txBody>
          <a:bodyPr rtlCol="0"/>
          <a:lstStyle/>
          <a:p>
            <a:pPr rtl="0"/>
            <a:r>
              <a:rPr lang="nl-NL" dirty="0"/>
              <a:t>2023</a:t>
            </a:r>
          </a:p>
        </p:txBody>
      </p:sp>
      <p:sp>
        <p:nvSpPr>
          <p:cNvPr id="5" name="Tijdelijke aanduiding voor voettekst 4">
            <a:extLst>
              <a:ext uri="{FF2B5EF4-FFF2-40B4-BE49-F238E27FC236}">
                <a16:creationId xmlns:a16="http://schemas.microsoft.com/office/drawing/2014/main" id="{D3D15052-8236-4F49-9521-4C0E2B4F4D0C}"/>
              </a:ext>
            </a:extLst>
          </p:cNvPr>
          <p:cNvSpPr>
            <a:spLocks noGrp="1"/>
          </p:cNvSpPr>
          <p:nvPr>
            <p:ph type="ftr" sz="quarter" idx="11"/>
          </p:nvPr>
        </p:nvSpPr>
        <p:spPr>
          <a:xfrm>
            <a:off x="4038600" y="6356350"/>
            <a:ext cx="4114800" cy="365125"/>
          </a:xfrm>
        </p:spPr>
        <p:txBody>
          <a:bodyPr rtlCol="0"/>
          <a:lstStyle/>
          <a:p>
            <a:pPr rtl="0"/>
            <a:r>
              <a:rPr lang="nl-NL" dirty="0"/>
              <a:t>Presentatie L. Vleugels</a:t>
            </a:r>
          </a:p>
        </p:txBody>
      </p:sp>
      <p:sp>
        <p:nvSpPr>
          <p:cNvPr id="6" name="Tijdelijke aanduiding voor dianummer 5">
            <a:extLst>
              <a:ext uri="{FF2B5EF4-FFF2-40B4-BE49-F238E27FC236}">
                <a16:creationId xmlns:a16="http://schemas.microsoft.com/office/drawing/2014/main" id="{B15AAE72-0077-4E8E-B3AE-0F087937413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9</a:t>
            </a:fld>
            <a:endParaRPr lang="nl-NL"/>
          </a:p>
        </p:txBody>
      </p:sp>
    </p:spTree>
    <p:extLst>
      <p:ext uri="{BB962C8B-B14F-4D97-AF65-F5344CB8AC3E}">
        <p14:creationId xmlns:p14="http://schemas.microsoft.com/office/powerpoint/2010/main" val="2271433138"/>
      </p:ext>
    </p:extLst>
  </p:cSld>
  <p:clrMapOvr>
    <a:masterClrMapping/>
  </p:clrMapOvr>
</p:sld>
</file>

<file path=ppt/theme/theme1.xml><?xml version="1.0" encoding="utf-8"?>
<a:theme xmlns:a="http://schemas.openxmlformats.org/drawingml/2006/main" name="Aangepast">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945425_TF10081922_Win32" id="{F5346758-FCFC-4768-A0D5-5D98CA22AE7D}" vid="{95E17E32-21CE-414D-883D-B820BF1E38DC}"/>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3.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{D1149E49-5685-4096-A34F-19DC75B4F35F}tf10081922_win32</Template>
  <TotalTime>5070</TotalTime>
  <Words>739</Words>
  <Application>Microsoft Office PowerPoint</Application>
  <PresentationFormat>Widescreen</PresentationFormat>
  <Paragraphs>129</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Quire Sans Pro Light</vt:lpstr>
      <vt:lpstr>Times New Roman</vt:lpstr>
      <vt:lpstr>Tisa Offc Serif Pro</vt:lpstr>
      <vt:lpstr>Aangepast</vt:lpstr>
      <vt:lpstr>Peer review presentatie  Mijn rol als ontwerper van onderwijs </vt:lpstr>
      <vt:lpstr>Leervragen</vt:lpstr>
      <vt:lpstr>Ontwerp uitdagingen</vt:lpstr>
      <vt:lpstr>Ontwerp</vt:lpstr>
      <vt:lpstr>Ontwerp</vt:lpstr>
      <vt:lpstr>Ontwerp keuzes</vt:lpstr>
      <vt:lpstr>(her) Ontwerp</vt:lpstr>
      <vt:lpstr>Reflectie op ontwerp</vt:lpstr>
      <vt:lpstr>Bedankt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Mijn rol als ontwerper van onderwijs</dc:title>
  <dc:creator>Lynn Vleugels</dc:creator>
  <cp:lastModifiedBy>Lynn Vleugels</cp:lastModifiedBy>
  <cp:revision>2</cp:revision>
  <dcterms:created xsi:type="dcterms:W3CDTF">2023-11-07T18:39:53Z</dcterms:created>
  <dcterms:modified xsi:type="dcterms:W3CDTF">2024-01-31T08:17:10Z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